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41.jpg" ContentType="image/pn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1966" r:id="rId2"/>
    <p:sldId id="285" r:id="rId3"/>
    <p:sldId id="2579" r:id="rId4"/>
    <p:sldId id="298" r:id="rId5"/>
    <p:sldId id="2567" r:id="rId6"/>
    <p:sldId id="2581" r:id="rId7"/>
    <p:sldId id="2557" r:id="rId8"/>
    <p:sldId id="2600" r:id="rId9"/>
    <p:sldId id="2583" r:id="rId10"/>
    <p:sldId id="2584" r:id="rId11"/>
    <p:sldId id="2599" r:id="rId12"/>
    <p:sldId id="2586" r:id="rId13"/>
    <p:sldId id="2594" r:id="rId14"/>
    <p:sldId id="2588" r:id="rId15"/>
    <p:sldId id="2589" r:id="rId16"/>
    <p:sldId id="2590" r:id="rId17"/>
    <p:sldId id="2591" r:id="rId18"/>
    <p:sldId id="2598" r:id="rId19"/>
    <p:sldId id="2592" r:id="rId20"/>
    <p:sldId id="258" r:id="rId21"/>
    <p:sldId id="2601" r:id="rId22"/>
  </p:sldIdLst>
  <p:sldSz cx="24384000" cy="13716000"/>
  <p:notesSz cx="9939338" cy="68072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  <p:extLst>
    <p:ext uri="{EFAFB233-063F-42B5-8137-9DF3F51BA10A}">
      <p15:sldGuideLst xmlns:p15="http://schemas.microsoft.com/office/powerpoint/2012/main">
        <p15:guide id="4" pos="332" userDrawn="1">
          <p15:clr>
            <a:srgbClr val="A4A3A4"/>
          </p15:clr>
        </p15:guide>
        <p15:guide id="5" orient="horz" pos="4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9913"/>
    <a:srgbClr val="E6B700"/>
    <a:srgbClr val="FE8D1B"/>
    <a:srgbClr val="B18F17"/>
    <a:srgbClr val="F2C102"/>
    <a:srgbClr val="053F38"/>
    <a:srgbClr val="05413A"/>
    <a:srgbClr val="F2F2F2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/>
      <a:tcStyle>
        <a:tcBdr/>
        <a:fill>
          <a:solidFill>
            <a:srgbClr val="FCE9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18" autoAdjust="0"/>
    <p:restoredTop sz="85033" autoAdjust="0"/>
  </p:normalViewPr>
  <p:slideViewPr>
    <p:cSldViewPr snapToGrid="0">
      <p:cViewPr varScale="1">
        <p:scale>
          <a:sx n="55" d="100"/>
          <a:sy n="55" d="100"/>
        </p:scale>
        <p:origin x="848" y="224"/>
      </p:cViewPr>
      <p:guideLst>
        <p:guide pos="332"/>
        <p:guide orient="horz" pos="4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7047" cy="3415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29992" y="0"/>
            <a:ext cx="4307047" cy="3415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26DFF-D96E-47A6-AADE-A360847584FB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1" y="6465659"/>
            <a:ext cx="4307047" cy="34154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29992" y="6465659"/>
            <a:ext cx="4307047" cy="34154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A16A9E-0B5A-4D49-9092-3B6D05DF28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0243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2701925" y="511175"/>
            <a:ext cx="4535488" cy="255111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1325246" y="3233420"/>
            <a:ext cx="7288848" cy="30632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016185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451032" y="4736010"/>
            <a:ext cx="11610575" cy="387491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E2FBEB9-9479-4A5C-AC91-330289290799}" type="datetime1">
              <a:rPr lang="zh-CN" altLang="en-US" smtClean="0"/>
              <a:pPr>
                <a:defRPr/>
              </a:pPr>
              <a:t>2019/9/17</a:t>
            </a:fld>
            <a:endParaRPr lang="zh-CN" altLang="en-US" sz="17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21047F9-586D-4D18-BF02-BBF6D335CCB3}" type="slidenum">
              <a:rPr lang="zh-CN" altLang="en-US" smtClean="0"/>
              <a:pPr>
                <a:defRPr/>
              </a:pPr>
              <a:t>1</a:t>
            </a:fld>
            <a:endParaRPr lang="zh-CN" altLang="en-US" sz="1700"/>
          </a:p>
        </p:txBody>
      </p:sp>
    </p:spTree>
    <p:extLst>
      <p:ext uri="{BB962C8B-B14F-4D97-AF65-F5344CB8AC3E}">
        <p14:creationId xmlns:p14="http://schemas.microsoft.com/office/powerpoint/2010/main" val="3860266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01925" y="511175"/>
            <a:ext cx="4535488" cy="2551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99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01925" y="511175"/>
            <a:ext cx="4535488" cy="2551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4480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01925" y="511175"/>
            <a:ext cx="4535488" cy="2551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7096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01925" y="511175"/>
            <a:ext cx="4535488" cy="2551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140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01925" y="511175"/>
            <a:ext cx="4535488" cy="2551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41462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01925" y="511175"/>
            <a:ext cx="4535488" cy="2551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828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01925" y="511175"/>
            <a:ext cx="4535488" cy="2551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9708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011AFC-8F99-4165-8667-2BB64F857EEF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4640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01925" y="511175"/>
            <a:ext cx="4535488" cy="2551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481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01925" y="511175"/>
            <a:ext cx="4535488" cy="2551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最主要的业务需求是标准化的落地，现在由于一线人员流动性大，所有设计标准往往很难准确传达到设计院，导致图纸反复修改，我们要落实标准化，就</a:t>
            </a:r>
          </a:p>
        </p:txBody>
      </p:sp>
    </p:spTree>
    <p:extLst>
      <p:ext uri="{BB962C8B-B14F-4D97-AF65-F5344CB8AC3E}">
        <p14:creationId xmlns:p14="http://schemas.microsoft.com/office/powerpoint/2010/main" val="1753263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01925" y="511175"/>
            <a:ext cx="4535488" cy="2551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最主要的业务需求是标准化的落地，现在由于一线人员流动性大，所有设计标准往往很难准确传达到设计院，导致图纸反复修改，我们要落实标准化，就</a:t>
            </a:r>
          </a:p>
        </p:txBody>
      </p:sp>
    </p:spTree>
    <p:extLst>
      <p:ext uri="{BB962C8B-B14F-4D97-AF65-F5344CB8AC3E}">
        <p14:creationId xmlns:p14="http://schemas.microsoft.com/office/powerpoint/2010/main" val="468906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01925" y="511175"/>
            <a:ext cx="4535488" cy="2551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最主要的业务需求是标准化的落地，现在由于一线人员流动性大，所有设计标准往往很难准确传达到设计院，导致图纸反复修改，我们要落实标准化，就</a:t>
            </a:r>
          </a:p>
        </p:txBody>
      </p:sp>
    </p:spTree>
    <p:extLst>
      <p:ext uri="{BB962C8B-B14F-4D97-AF65-F5344CB8AC3E}">
        <p14:creationId xmlns:p14="http://schemas.microsoft.com/office/powerpoint/2010/main" val="975112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011AFC-8F99-4165-8667-2BB64F857EEF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043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01925" y="511175"/>
            <a:ext cx="4535488" cy="2551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6786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01925" y="511175"/>
            <a:ext cx="4535488" cy="2551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树状图</a:t>
            </a:r>
          </a:p>
        </p:txBody>
      </p:sp>
    </p:spTree>
    <p:extLst>
      <p:ext uri="{BB962C8B-B14F-4D97-AF65-F5344CB8AC3E}">
        <p14:creationId xmlns:p14="http://schemas.microsoft.com/office/powerpoint/2010/main" val="1508483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01925" y="511175"/>
            <a:ext cx="4535488" cy="2551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059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1" y="2"/>
            <a:ext cx="20608262" cy="13715997"/>
          </a:xfrm>
          <a:prstGeom prst="rect">
            <a:avLst/>
          </a:prstGeom>
        </p:spPr>
      </p:pic>
      <p:pic>
        <p:nvPicPr>
          <p:cNvPr id="4" name="ppt-222-02.jpg" descr="ppt-222-02.jpg"/>
          <p:cNvPicPr>
            <a:picLocks noChangeAspect="1"/>
          </p:cNvPicPr>
          <p:nvPr userDrawn="1"/>
        </p:nvPicPr>
        <p:blipFill rotWithShape="1">
          <a:blip r:embed="rId3"/>
          <a:srcRect l="79529" t="3640" r="3434" b="82661"/>
          <a:stretch/>
        </p:blipFill>
        <p:spPr>
          <a:xfrm>
            <a:off x="20686633" y="0"/>
            <a:ext cx="3697367" cy="188134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94881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sz="half" idx="13"/>
          </p:nvPr>
        </p:nvSpPr>
        <p:spPr>
          <a:xfrm>
            <a:off x="13165979" y="952500"/>
            <a:ext cx="9525002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  <a:lvl2pPr marL="1025769" indent="-390769" algn="ctr">
              <a:spcBef>
                <a:spcPts val="0"/>
              </a:spcBef>
              <a:defRPr sz="3200" i="1"/>
            </a:lvl2pPr>
            <a:lvl3pPr marL="1660769" indent="-390769" algn="ctr">
              <a:spcBef>
                <a:spcPts val="0"/>
              </a:spcBef>
              <a:defRPr sz="3200" i="1"/>
            </a:lvl3pPr>
            <a:lvl4pPr marL="2295769" indent="-390769" algn="ctr">
              <a:spcBef>
                <a:spcPts val="0"/>
              </a:spcBef>
              <a:defRPr sz="3200" i="1"/>
            </a:lvl4pPr>
            <a:lvl5pPr marL="2930769" indent="-390769" algn="ctr">
              <a:spcBef>
                <a:spcPts val="0"/>
              </a:spcBef>
              <a:defRPr sz="3200" i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“在此键入引文。”"/>
          <p:cNvSpPr txBox="1">
            <a:spLocks noGrp="1"/>
          </p:cNvSpPr>
          <p:nvPr>
            <p:ph type="body" sz="quarter" idx="13"/>
          </p:nvPr>
        </p:nvSpPr>
        <p:spPr>
          <a:xfrm>
            <a:off x="2387600" y="6013450"/>
            <a:ext cx="19621500" cy="95250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761153" marR="0" indent="-586153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396153" marR="0" indent="-586153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5031153" marR="0" indent="-586153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666153" marR="0" indent="-586153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un.mockplus.cn/jUQk8BLQxGSGhanq/index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jp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jpg"/><Relationship Id="rId5" Type="http://schemas.openxmlformats.org/officeDocument/2006/relationships/image" Target="../media/image40.png"/><Relationship Id="rId10" Type="http://schemas.openxmlformats.org/officeDocument/2006/relationships/hyperlink" Target="https://run.mockplus.cn/jUQk8BLQxGSGhanq/index.html" TargetMode="External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45.jp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1.png"/><Relationship Id="rId5" Type="http://schemas.openxmlformats.org/officeDocument/2006/relationships/image" Target="../media/image47.jpg"/><Relationship Id="rId10" Type="http://schemas.openxmlformats.org/officeDocument/2006/relationships/image" Target="../media/image50.png"/><Relationship Id="rId4" Type="http://schemas.openxmlformats.org/officeDocument/2006/relationships/image" Target="../media/image46.png"/><Relationship Id="rId9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jp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44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3.emf"/><Relationship Id="rId4" Type="http://schemas.openxmlformats.org/officeDocument/2006/relationships/package" Target="../embeddings/Microsoft_Excel____.xlsx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microsoft.com/office/2007/relationships/hdphoto" Target="../media/hdphoto1.wdp"/><Relationship Id="rId18" Type="http://schemas.openxmlformats.org/officeDocument/2006/relationships/image" Target="../media/image34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1.png"/><Relationship Id="rId10" Type="http://schemas.openxmlformats.org/officeDocument/2006/relationships/image" Target="../media/image27.png"/><Relationship Id="rId19" Type="http://schemas.openxmlformats.org/officeDocument/2006/relationships/image" Target="../media/image35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4494605" y="4000033"/>
            <a:ext cx="15649305" cy="1701959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/>
            <a:r>
              <a:rPr lang="zh-CN" altLang="en-US" sz="9600" b="1" dirty="0">
                <a:solidFill>
                  <a:srgbClr val="8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设计协同办公平台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A7F6371-757E-AF4D-B0F7-ADCE12B7E662}"/>
              </a:ext>
            </a:extLst>
          </p:cNvPr>
          <p:cNvSpPr/>
          <p:nvPr/>
        </p:nvSpPr>
        <p:spPr>
          <a:xfrm>
            <a:off x="10205048" y="5124063"/>
            <a:ext cx="10179381" cy="2033803"/>
          </a:xfrm>
          <a:prstGeom prst="rect">
            <a:avLst/>
          </a:prstGeom>
        </p:spPr>
        <p:txBody>
          <a:bodyPr wrap="square" lIns="40130" tIns="20150" rIns="40130" bIns="20150">
            <a:spAutoFit/>
          </a:bodyPr>
          <a:lstStyle/>
          <a:p>
            <a:pPr algn="r" defTabSz="81236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br>
              <a:rPr lang="en-US" altLang="zh-CN" sz="4400" b="1" dirty="0">
                <a:solidFill>
                  <a:srgbClr val="FFFFFF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4800" b="1" dirty="0">
                <a:solidFill>
                  <a:srgbClr val="FFFFFF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4800" b="1" dirty="0">
                <a:solidFill>
                  <a:srgbClr val="FFFFFF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 阶段成果汇报</a:t>
            </a:r>
            <a:r>
              <a:rPr lang="en-US" altLang="zh-CN" sz="4800" b="1" dirty="0">
                <a:solidFill>
                  <a:srgbClr val="FFFFFF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&amp;</a:t>
            </a:r>
            <a:r>
              <a:rPr lang="zh-CN" altLang="en-US" sz="4800" b="1" dirty="0">
                <a:solidFill>
                  <a:srgbClr val="FFFFFF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系统蓝图</a:t>
            </a:r>
            <a:endParaRPr lang="en-US" altLang="zh-CN" sz="4400" b="1" dirty="0">
              <a:solidFill>
                <a:srgbClr val="FFFFFF">
                  <a:lumMod val="50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5924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矩形 85">
            <a:extLst>
              <a:ext uri="{FF2B5EF4-FFF2-40B4-BE49-F238E27FC236}">
                <a16:creationId xmlns:a16="http://schemas.microsoft.com/office/drawing/2014/main" id="{AC810ABB-CE19-8C41-A78F-FC421ECD13E4}"/>
              </a:ext>
            </a:extLst>
          </p:cNvPr>
          <p:cNvSpPr/>
          <p:nvPr/>
        </p:nvSpPr>
        <p:spPr>
          <a:xfrm>
            <a:off x="10302804" y="3333418"/>
            <a:ext cx="5653289" cy="4888418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>
                <a:lumMod val="85000"/>
              </a:schemeClr>
            </a:solidFill>
            <a:prstDash val="sys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91899131-24B8-D641-A7D2-B759462F9B62}"/>
              </a:ext>
            </a:extLst>
          </p:cNvPr>
          <p:cNvSpPr/>
          <p:nvPr/>
        </p:nvSpPr>
        <p:spPr>
          <a:xfrm>
            <a:off x="10290574" y="8295026"/>
            <a:ext cx="5665519" cy="4918201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>
                <a:lumMod val="85000"/>
              </a:schemeClr>
            </a:solidFill>
            <a:prstDash val="sys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4DF5E8C5-9273-4F43-9F31-61DA12D3C755}"/>
              </a:ext>
            </a:extLst>
          </p:cNvPr>
          <p:cNvSpPr/>
          <p:nvPr/>
        </p:nvSpPr>
        <p:spPr>
          <a:xfrm>
            <a:off x="2163411" y="3349234"/>
            <a:ext cx="7807974" cy="9863993"/>
          </a:xfrm>
          <a:prstGeom prst="rect">
            <a:avLst/>
          </a:prstGeom>
          <a:solidFill>
            <a:schemeClr val="bg1"/>
          </a:solidFill>
          <a:ln w="25400" cap="flat">
            <a:solidFill>
              <a:schemeClr val="bg1">
                <a:lumMod val="85000"/>
              </a:schemeClr>
            </a:solidFill>
            <a:prstDash val="sys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Rectangle 630"/>
          <p:cNvSpPr>
            <a:spLocks noChangeArrowheads="1"/>
          </p:cNvSpPr>
          <p:nvPr/>
        </p:nvSpPr>
        <p:spPr bwMode="auto">
          <a:xfrm>
            <a:off x="549063" y="167673"/>
            <a:ext cx="15667678" cy="15691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l" defTabSz="914400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SzPct val="70000"/>
            </a:pPr>
            <a:r>
              <a:rPr kumimoji="1" lang="en-US" altLang="zh-CN" sz="48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2.1</a:t>
            </a:r>
            <a:r>
              <a:rPr kumimoji="1" lang="zh-CN" altLang="en-US" sz="48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 业务解决方案</a:t>
            </a:r>
          </a:p>
        </p:txBody>
      </p:sp>
      <p:sp>
        <p:nvSpPr>
          <p:cNvPr id="117" name="矩形 116"/>
          <p:cNvSpPr/>
          <p:nvPr/>
        </p:nvSpPr>
        <p:spPr>
          <a:xfrm>
            <a:off x="1152122" y="1550887"/>
            <a:ext cx="22696692" cy="17922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 defTabSz="914400" hangingPunct="1">
              <a:lnSpc>
                <a:spcPct val="150000"/>
              </a:lnSpc>
            </a:pPr>
            <a:r>
              <a:rPr kumimoji="1" lang="zh-CN" altLang="en-US" sz="3200" b="1" kern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建立融创</a:t>
            </a:r>
            <a:r>
              <a:rPr kumimoji="1" lang="en-US" altLang="zh-CN" sz="3200" b="1" kern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CAD</a:t>
            </a:r>
            <a:r>
              <a:rPr kumimoji="1" lang="zh-CN" altLang="en-US" sz="3200" b="1" kern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协同平台</a:t>
            </a:r>
            <a:r>
              <a:rPr kumimoji="1" lang="en-US" altLang="zh-CN" sz="3200" b="1" kern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——</a:t>
            </a:r>
            <a:r>
              <a:rPr kumimoji="1" lang="zh-CN" altLang="en-US" sz="3200" b="1" kern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线下模块梳理</a:t>
            </a:r>
            <a:r>
              <a:rPr kumimoji="1" lang="en-US" altLang="zh-CN" sz="3200" b="1" kern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+CAD</a:t>
            </a:r>
            <a:r>
              <a:rPr kumimoji="1" lang="zh-CN" altLang="en-US" sz="3200" b="1" kern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线上模块库应用</a:t>
            </a:r>
          </a:p>
          <a:p>
            <a:pPr algn="l" defTabSz="914400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1</a:t>
            </a:r>
            <a:r>
              <a:rPr kumimoji="1" lang="zh-CN" altLang="en-US" sz="2400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、线下模块梳理：各专业梳理线下标准化模块，发布至标准化模块库；  </a:t>
            </a:r>
            <a:r>
              <a:rPr kumimoji="1" lang="en-US" altLang="zh-CN" sz="2400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2</a:t>
            </a:r>
            <a:r>
              <a:rPr kumimoji="1" lang="zh-CN" altLang="en-US" sz="2400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、</a:t>
            </a:r>
            <a:r>
              <a:rPr kumimoji="1" lang="en-US" altLang="zh-CN" sz="2400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CAD</a:t>
            </a:r>
            <a:r>
              <a:rPr kumimoji="1" lang="zh-CN" altLang="en-US" sz="2400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线上应用：</a:t>
            </a:r>
            <a:r>
              <a:rPr kumimoji="1" lang="zh-CN" altLang="en-US" sz="240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外部设计院</a:t>
            </a:r>
            <a:r>
              <a:rPr kumimoji="1" lang="zh-CN" altLang="en-US" sz="2400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"/>
              </a:rPr>
              <a:t>根据融创研发设计规章制度，使用标准化模块进行图纸拼装。</a:t>
            </a:r>
            <a:endParaRPr kumimoji="1" lang="en-US" altLang="zh-CN" sz="2400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"/>
            </a:endParaRPr>
          </a:p>
          <a:p>
            <a:pPr lvl="0" algn="l" defTabSz="914400" hangingPunct="1">
              <a:lnSpc>
                <a:spcPct val="150000"/>
              </a:lnSpc>
            </a:pPr>
            <a:endParaRPr kumimoji="1" lang="en-US" altLang="zh-CN" sz="2000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"/>
            </a:endParaRPr>
          </a:p>
        </p:txBody>
      </p:sp>
      <p:sp>
        <p:nvSpPr>
          <p:cNvPr id="197" name="流程图: 过程 87">
            <a:extLst>
              <a:ext uri="{FF2B5EF4-FFF2-40B4-BE49-F238E27FC236}">
                <a16:creationId xmlns:a16="http://schemas.microsoft.com/office/drawing/2014/main" id="{C6D1D1FB-1860-7749-B624-AAC6A4DA7C93}"/>
              </a:ext>
            </a:extLst>
          </p:cNvPr>
          <p:cNvSpPr/>
          <p:nvPr/>
        </p:nvSpPr>
        <p:spPr bwMode="auto">
          <a:xfrm>
            <a:off x="10783879" y="5883924"/>
            <a:ext cx="4594662" cy="773265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咨询顾问核算，清单版设计算量</a:t>
            </a:r>
            <a:endParaRPr lang="en-US" altLang="zh-CN" sz="2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2" name="文本框 201">
            <a:extLst>
              <a:ext uri="{FF2B5EF4-FFF2-40B4-BE49-F238E27FC236}">
                <a16:creationId xmlns:a16="http://schemas.microsoft.com/office/drawing/2014/main" id="{E53268D2-9E99-944E-AA26-341A5011EEE1}"/>
              </a:ext>
            </a:extLst>
          </p:cNvPr>
          <p:cNvSpPr txBox="1"/>
          <p:nvPr/>
        </p:nvSpPr>
        <p:spPr>
          <a:xfrm>
            <a:off x="11311527" y="3567110"/>
            <a:ext cx="76497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输出</a:t>
            </a:r>
          </a:p>
        </p:txBody>
      </p:sp>
      <p:sp>
        <p:nvSpPr>
          <p:cNvPr id="204" name="流程图: 过程 87">
            <a:extLst>
              <a:ext uri="{FF2B5EF4-FFF2-40B4-BE49-F238E27FC236}">
                <a16:creationId xmlns:a16="http://schemas.microsoft.com/office/drawing/2014/main" id="{5DD0C613-A017-8D42-89D6-52E33391708A}"/>
              </a:ext>
            </a:extLst>
          </p:cNvPr>
          <p:cNvSpPr/>
          <p:nvPr/>
        </p:nvSpPr>
        <p:spPr bwMode="auto">
          <a:xfrm>
            <a:off x="11398532" y="4219258"/>
            <a:ext cx="3243204" cy="773265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图纸设计算量</a:t>
            </a:r>
            <a:endParaRPr lang="en-US" altLang="zh-CN" sz="2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206" name="直接箭头连接符 90">
            <a:extLst>
              <a:ext uri="{FF2B5EF4-FFF2-40B4-BE49-F238E27FC236}">
                <a16:creationId xmlns:a16="http://schemas.microsoft.com/office/drawing/2014/main" id="{27A614D9-BDA6-AB45-A3D9-2280652AA1C3}"/>
              </a:ext>
            </a:extLst>
          </p:cNvPr>
          <p:cNvCxnSpPr>
            <a:cxnSpLocks/>
          </p:cNvCxnSpPr>
          <p:nvPr/>
        </p:nvCxnSpPr>
        <p:spPr bwMode="auto">
          <a:xfrm>
            <a:off x="12963528" y="5090081"/>
            <a:ext cx="0" cy="687546"/>
          </a:xfrm>
          <a:prstGeom prst="straightConnector1">
            <a:avLst/>
          </a:prstGeom>
          <a:ln w="76200">
            <a:solidFill>
              <a:srgbClr val="C2991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流程图: 过程 87">
            <a:extLst>
              <a:ext uri="{FF2B5EF4-FFF2-40B4-BE49-F238E27FC236}">
                <a16:creationId xmlns:a16="http://schemas.microsoft.com/office/drawing/2014/main" id="{0E2219DF-90D9-224C-AAE3-D368F7A22475}"/>
              </a:ext>
            </a:extLst>
          </p:cNvPr>
          <p:cNvSpPr/>
          <p:nvPr/>
        </p:nvSpPr>
        <p:spPr bwMode="auto">
          <a:xfrm>
            <a:off x="11578185" y="9696639"/>
            <a:ext cx="3243204" cy="904497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制定采购计划</a:t>
            </a:r>
            <a:endParaRPr lang="en-US" altLang="zh-CN" sz="2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31F254AD-F67E-8B4D-AF55-E730B57272F6}"/>
              </a:ext>
            </a:extLst>
          </p:cNvPr>
          <p:cNvSpPr txBox="1"/>
          <p:nvPr/>
        </p:nvSpPr>
        <p:spPr>
          <a:xfrm>
            <a:off x="10511941" y="9786996"/>
            <a:ext cx="76497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指导</a:t>
            </a:r>
          </a:p>
        </p:txBody>
      </p:sp>
      <p:sp>
        <p:nvSpPr>
          <p:cNvPr id="65" name="流程图: 过程 87">
            <a:extLst>
              <a:ext uri="{FF2B5EF4-FFF2-40B4-BE49-F238E27FC236}">
                <a16:creationId xmlns:a16="http://schemas.microsoft.com/office/drawing/2014/main" id="{B16A61A4-D875-884A-89AA-DB00363E0FEC}"/>
              </a:ext>
            </a:extLst>
          </p:cNvPr>
          <p:cNvSpPr/>
          <p:nvPr/>
        </p:nvSpPr>
        <p:spPr bwMode="auto">
          <a:xfrm>
            <a:off x="11578185" y="11159610"/>
            <a:ext cx="3243204" cy="904497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招标采购</a:t>
            </a:r>
            <a:endParaRPr lang="en-US" altLang="zh-CN" sz="2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70" name="直接箭头连接符 90">
            <a:extLst>
              <a:ext uri="{FF2B5EF4-FFF2-40B4-BE49-F238E27FC236}">
                <a16:creationId xmlns:a16="http://schemas.microsoft.com/office/drawing/2014/main" id="{C602C4CA-B216-C74B-8CAC-B230A42F437F}"/>
              </a:ext>
            </a:extLst>
          </p:cNvPr>
          <p:cNvCxnSpPr>
            <a:cxnSpLocks/>
          </p:cNvCxnSpPr>
          <p:nvPr/>
        </p:nvCxnSpPr>
        <p:spPr bwMode="auto">
          <a:xfrm>
            <a:off x="13234874" y="10744637"/>
            <a:ext cx="1" cy="504000"/>
          </a:xfrm>
          <a:prstGeom prst="straightConnector1">
            <a:avLst/>
          </a:prstGeom>
          <a:ln w="76200">
            <a:solidFill>
              <a:srgbClr val="C2991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29CB1F8E-F286-B14F-A9D0-224EF8854F67}"/>
              </a:ext>
            </a:extLst>
          </p:cNvPr>
          <p:cNvSpPr txBox="1"/>
          <p:nvPr/>
        </p:nvSpPr>
        <p:spPr>
          <a:xfrm>
            <a:off x="11512492" y="12521674"/>
            <a:ext cx="351426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采购招标流程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cs typeface="Microsoft YaHei" charset="-122"/>
              <a:sym typeface="Helvetica Neue Medium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AAD9E4F-ED8C-EC4D-9987-FAE0D4F8A60D}"/>
              </a:ext>
            </a:extLst>
          </p:cNvPr>
          <p:cNvGrpSpPr/>
          <p:nvPr/>
        </p:nvGrpSpPr>
        <p:grpSpPr>
          <a:xfrm>
            <a:off x="2323810" y="3857512"/>
            <a:ext cx="7135270" cy="9065894"/>
            <a:chOff x="1624637" y="4586464"/>
            <a:chExt cx="7135270" cy="9065894"/>
          </a:xfrm>
        </p:grpSpPr>
        <p:sp>
          <p:nvSpPr>
            <p:cNvPr id="160" name="流程图: 过程 2">
              <a:extLst>
                <a:ext uri="{FF2B5EF4-FFF2-40B4-BE49-F238E27FC236}">
                  <a16:creationId xmlns:a16="http://schemas.microsoft.com/office/drawing/2014/main" id="{67E795F7-DB58-B54C-A00E-6243F3C003E9}"/>
                </a:ext>
              </a:extLst>
            </p:cNvPr>
            <p:cNvSpPr/>
            <p:nvPr/>
          </p:nvSpPr>
          <p:spPr bwMode="auto">
            <a:xfrm>
              <a:off x="3354907" y="5824663"/>
              <a:ext cx="4930804" cy="751080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zh-CN" altLang="en-US" sz="2000" b="1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              发布标准规范及导则</a:t>
              </a:r>
            </a:p>
          </p:txBody>
        </p:sp>
        <p:sp>
          <p:nvSpPr>
            <p:cNvPr id="161" name="流程图: 过程 6">
              <a:extLst>
                <a:ext uri="{FF2B5EF4-FFF2-40B4-BE49-F238E27FC236}">
                  <a16:creationId xmlns:a16="http://schemas.microsoft.com/office/drawing/2014/main" id="{A9A5214E-7913-F241-957A-DFC4BCBB2D65}"/>
                </a:ext>
              </a:extLst>
            </p:cNvPr>
            <p:cNvSpPr/>
            <p:nvPr/>
          </p:nvSpPr>
          <p:spPr bwMode="auto">
            <a:xfrm>
              <a:off x="3396754" y="4606865"/>
              <a:ext cx="2361966" cy="648261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2000" b="1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集团标准化梳理</a:t>
              </a:r>
            </a:p>
          </p:txBody>
        </p:sp>
        <p:sp>
          <p:nvSpPr>
            <p:cNvPr id="166" name="文本框 3">
              <a:extLst>
                <a:ext uri="{FF2B5EF4-FFF2-40B4-BE49-F238E27FC236}">
                  <a16:creationId xmlns:a16="http://schemas.microsoft.com/office/drawing/2014/main" id="{87B3E454-C816-C249-B494-FA28E5A252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4637" y="6437734"/>
              <a:ext cx="553998" cy="2513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  <a:ea typeface="微软雅黑" pitchFamily="34" charset="-122"/>
                  <a:cs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Times New Roman" pitchFamily="18" charset="0"/>
                </a:defRPr>
              </a:lvl5pPr>
              <a:lvl6pPr rtl="0" eaLnBrk="0" hangingPunct="0"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Times New Roman" pitchFamily="18" charset="0"/>
                </a:defRPr>
              </a:lvl6pPr>
              <a:lvl7pPr rtl="0" eaLnBrk="0" hangingPunct="0"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Times New Roman" pitchFamily="18" charset="0"/>
                </a:defRPr>
              </a:lvl7pPr>
              <a:lvl8pPr rtl="0" eaLnBrk="0" hangingPunct="0"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Times New Roman" pitchFamily="18" charset="0"/>
                </a:defRPr>
              </a:lvl8pPr>
              <a:lvl9pPr marL="3886200" rtl="0" eaLnBrk="0" hangingPunct="0"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  <a:cs typeface="Times New Roman" pitchFamily="18" charset="0"/>
                </a:defRPr>
              </a:lvl9pPr>
            </a:lstStyle>
            <a:p>
              <a:r>
                <a:rPr lang="zh-CN" altLang="en-US" sz="2400" b="1" dirty="0">
                  <a:latin typeface="微软雅黑" pitchFamily="34" charset="-122"/>
                </a:rPr>
                <a:t>保持产品活力</a:t>
              </a:r>
            </a:p>
          </p:txBody>
        </p:sp>
        <p:cxnSp>
          <p:nvCxnSpPr>
            <p:cNvPr id="167" name="直接箭头连接符 39">
              <a:extLst>
                <a:ext uri="{FF2B5EF4-FFF2-40B4-BE49-F238E27FC236}">
                  <a16:creationId xmlns:a16="http://schemas.microsoft.com/office/drawing/2014/main" id="{8F59A036-7756-7F4F-9E86-38064D7DEEE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01923" y="5293896"/>
              <a:ext cx="0" cy="504000"/>
            </a:xfrm>
            <a:prstGeom prst="straightConnector1">
              <a:avLst/>
            </a:prstGeom>
            <a:ln w="76200">
              <a:solidFill>
                <a:srgbClr val="C2991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流程图: 决策 74">
              <a:extLst>
                <a:ext uri="{FF2B5EF4-FFF2-40B4-BE49-F238E27FC236}">
                  <a16:creationId xmlns:a16="http://schemas.microsoft.com/office/drawing/2014/main" id="{F3D12F43-F1C4-EB4F-9DF9-A97B3FF72616}"/>
                </a:ext>
              </a:extLst>
            </p:cNvPr>
            <p:cNvSpPr/>
            <p:nvPr/>
          </p:nvSpPr>
          <p:spPr bwMode="auto">
            <a:xfrm>
              <a:off x="3509356" y="10986952"/>
              <a:ext cx="4653712" cy="835881"/>
            </a:xfrm>
            <a:prstGeom prst="flowChartDecision">
              <a:avLst/>
            </a:prstGeom>
            <a:solidFill>
              <a:srgbClr val="E6B700"/>
            </a:solidFill>
            <a:ln w="3175">
              <a:solidFill>
                <a:srgbClr val="C2991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设计创新</a:t>
              </a:r>
            </a:p>
          </p:txBody>
        </p:sp>
        <p:sp>
          <p:nvSpPr>
            <p:cNvPr id="171" name="流程图: 过程 82">
              <a:extLst>
                <a:ext uri="{FF2B5EF4-FFF2-40B4-BE49-F238E27FC236}">
                  <a16:creationId xmlns:a16="http://schemas.microsoft.com/office/drawing/2014/main" id="{03921EC2-A780-574E-B9A8-DEFCA466ADC8}"/>
                </a:ext>
              </a:extLst>
            </p:cNvPr>
            <p:cNvSpPr/>
            <p:nvPr/>
          </p:nvSpPr>
          <p:spPr bwMode="auto">
            <a:xfrm>
              <a:off x="4039321" y="12415256"/>
              <a:ext cx="3594508" cy="619239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过程图纸限期归档</a:t>
              </a:r>
            </a:p>
          </p:txBody>
        </p:sp>
        <p:sp>
          <p:nvSpPr>
            <p:cNvPr id="172" name="流程图: 过程 87">
              <a:extLst>
                <a:ext uri="{FF2B5EF4-FFF2-40B4-BE49-F238E27FC236}">
                  <a16:creationId xmlns:a16="http://schemas.microsoft.com/office/drawing/2014/main" id="{1DE66961-7EEF-5A49-A5CC-C39C4DEE3F20}"/>
                </a:ext>
              </a:extLst>
            </p:cNvPr>
            <p:cNvSpPr/>
            <p:nvPr/>
          </p:nvSpPr>
          <p:spPr bwMode="auto">
            <a:xfrm>
              <a:off x="3396754" y="7102432"/>
              <a:ext cx="4879642" cy="773265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 发布至</a:t>
              </a:r>
              <a:r>
                <a:rPr lang="en-US" altLang="zh-CN" sz="2000" b="1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CAD</a:t>
              </a:r>
              <a:r>
                <a:rPr lang="zh-CN" altLang="en-US" sz="2000" b="1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标准化库</a:t>
              </a:r>
              <a:endParaRPr lang="en-US" altLang="zh-CN" sz="2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cxnSp>
          <p:nvCxnSpPr>
            <p:cNvPr id="173" name="直接箭头连接符 90">
              <a:extLst>
                <a:ext uri="{FF2B5EF4-FFF2-40B4-BE49-F238E27FC236}">
                  <a16:creationId xmlns:a16="http://schemas.microsoft.com/office/drawing/2014/main" id="{4217AFBB-97A6-5D45-A3D3-DF14D8006E77}"/>
                </a:ext>
              </a:extLst>
            </p:cNvPr>
            <p:cNvCxnSpPr/>
            <p:nvPr/>
          </p:nvCxnSpPr>
          <p:spPr bwMode="auto">
            <a:xfrm flipH="1">
              <a:off x="5829143" y="6618276"/>
              <a:ext cx="2" cy="468000"/>
            </a:xfrm>
            <a:prstGeom prst="straightConnector1">
              <a:avLst/>
            </a:prstGeom>
            <a:ln w="76200">
              <a:solidFill>
                <a:srgbClr val="C2991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箭头连接符 101">
              <a:extLst>
                <a:ext uri="{FF2B5EF4-FFF2-40B4-BE49-F238E27FC236}">
                  <a16:creationId xmlns:a16="http://schemas.microsoft.com/office/drawing/2014/main" id="{E7CFE4B3-3879-BD45-9A10-3A1B8CEEE98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26030" y="9214693"/>
              <a:ext cx="0" cy="468000"/>
            </a:xfrm>
            <a:prstGeom prst="straightConnector1">
              <a:avLst/>
            </a:prstGeom>
            <a:ln w="76200">
              <a:solidFill>
                <a:srgbClr val="C29913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箭头连接符 41">
              <a:extLst>
                <a:ext uri="{FF2B5EF4-FFF2-40B4-BE49-F238E27FC236}">
                  <a16:creationId xmlns:a16="http://schemas.microsoft.com/office/drawing/2014/main" id="{AFD1BE55-72AD-0A49-9708-EFC38B19E19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36575" y="7918227"/>
              <a:ext cx="2" cy="468000"/>
            </a:xfrm>
            <a:prstGeom prst="straightConnector1">
              <a:avLst/>
            </a:prstGeom>
            <a:ln w="76200">
              <a:solidFill>
                <a:srgbClr val="C2991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任意多边形 8">
              <a:extLst>
                <a:ext uri="{FF2B5EF4-FFF2-40B4-BE49-F238E27FC236}">
                  <a16:creationId xmlns:a16="http://schemas.microsoft.com/office/drawing/2014/main" id="{BCD9B313-8A5A-4449-8274-DB9F72B06690}"/>
                </a:ext>
              </a:extLst>
            </p:cNvPr>
            <p:cNvSpPr/>
            <p:nvPr/>
          </p:nvSpPr>
          <p:spPr>
            <a:xfrm flipH="1">
              <a:off x="2415732" y="4907909"/>
              <a:ext cx="1044737" cy="6510538"/>
            </a:xfrm>
            <a:custGeom>
              <a:avLst/>
              <a:gdLst>
                <a:gd name="connsiteX0" fmla="*/ 0 w 2038350"/>
                <a:gd name="connsiteY0" fmla="*/ 6705600 h 6705600"/>
                <a:gd name="connsiteX1" fmla="*/ 2038350 w 2038350"/>
                <a:gd name="connsiteY1" fmla="*/ 6705600 h 6705600"/>
                <a:gd name="connsiteX2" fmla="*/ 2038350 w 2038350"/>
                <a:gd name="connsiteY2" fmla="*/ 0 h 6705600"/>
                <a:gd name="connsiteX3" fmla="*/ 361950 w 2038350"/>
                <a:gd name="connsiteY3" fmla="*/ 0 h 670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8350" h="6705600">
                  <a:moveTo>
                    <a:pt x="0" y="6705600"/>
                  </a:moveTo>
                  <a:lnTo>
                    <a:pt x="2038350" y="6705600"/>
                  </a:lnTo>
                  <a:lnTo>
                    <a:pt x="2038350" y="0"/>
                  </a:lnTo>
                  <a:lnTo>
                    <a:pt x="361950" y="0"/>
                  </a:lnTo>
                </a:path>
              </a:pathLst>
            </a:custGeom>
            <a:noFill/>
            <a:ln w="76200">
              <a:solidFill>
                <a:srgbClr val="C29913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B18F17"/>
                </a:highlight>
              </a:endParaRPr>
            </a:p>
          </p:txBody>
        </p:sp>
        <p:sp>
          <p:nvSpPr>
            <p:cNvPr id="195" name="文本框 194">
              <a:extLst>
                <a:ext uri="{FF2B5EF4-FFF2-40B4-BE49-F238E27FC236}">
                  <a16:creationId xmlns:a16="http://schemas.microsoft.com/office/drawing/2014/main" id="{8E380644-A06E-9D45-9364-1CCAC86F38DA}"/>
                </a:ext>
              </a:extLst>
            </p:cNvPr>
            <p:cNvSpPr txBox="1"/>
            <p:nvPr/>
          </p:nvSpPr>
          <p:spPr>
            <a:xfrm>
              <a:off x="3871950" y="13180434"/>
              <a:ext cx="351426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研发设计应用流程</a:t>
              </a:r>
              <a:endPara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Helvetica Neue Medium"/>
              </a:endParaRPr>
            </a:p>
          </p:txBody>
        </p:sp>
        <p:sp>
          <p:nvSpPr>
            <p:cNvPr id="50" name="流程图: 过程 6">
              <a:extLst>
                <a:ext uri="{FF2B5EF4-FFF2-40B4-BE49-F238E27FC236}">
                  <a16:creationId xmlns:a16="http://schemas.microsoft.com/office/drawing/2014/main" id="{72BEB13A-FA3A-1443-B5E8-30DA79202043}"/>
                </a:ext>
              </a:extLst>
            </p:cNvPr>
            <p:cNvSpPr/>
            <p:nvPr/>
          </p:nvSpPr>
          <p:spPr bwMode="auto">
            <a:xfrm>
              <a:off x="5923751" y="4586464"/>
              <a:ext cx="2361966" cy="648261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2000" b="1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区域标准化梳理</a:t>
              </a:r>
            </a:p>
          </p:txBody>
        </p:sp>
        <p:cxnSp>
          <p:nvCxnSpPr>
            <p:cNvPr id="51" name="直接箭头连接符 39">
              <a:extLst>
                <a:ext uri="{FF2B5EF4-FFF2-40B4-BE49-F238E27FC236}">
                  <a16:creationId xmlns:a16="http://schemas.microsoft.com/office/drawing/2014/main" id="{1DE49773-E0D1-C14D-B0D2-5204DFA2000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066693" y="5293896"/>
              <a:ext cx="0" cy="504000"/>
            </a:xfrm>
            <a:prstGeom prst="straightConnector1">
              <a:avLst/>
            </a:prstGeom>
            <a:ln w="76200">
              <a:solidFill>
                <a:srgbClr val="C2991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C96B5FC2-5F42-BB44-8D61-DDB7116C3F23}"/>
                </a:ext>
              </a:extLst>
            </p:cNvPr>
            <p:cNvSpPr txBox="1"/>
            <p:nvPr/>
          </p:nvSpPr>
          <p:spPr>
            <a:xfrm>
              <a:off x="7236903" y="5323484"/>
              <a:ext cx="1523004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Helvetica Neue Medium"/>
                </a:rPr>
                <a:t>经集团评审</a:t>
              </a:r>
            </a:p>
          </p:txBody>
        </p:sp>
        <p:sp>
          <p:nvSpPr>
            <p:cNvPr id="55" name="流程图: 过程 87">
              <a:extLst>
                <a:ext uri="{FF2B5EF4-FFF2-40B4-BE49-F238E27FC236}">
                  <a16:creationId xmlns:a16="http://schemas.microsoft.com/office/drawing/2014/main" id="{9EC201AD-7EF6-964B-8695-EB2582D111A0}"/>
                </a:ext>
              </a:extLst>
            </p:cNvPr>
            <p:cNvSpPr/>
            <p:nvPr/>
          </p:nvSpPr>
          <p:spPr bwMode="auto">
            <a:xfrm>
              <a:off x="3428738" y="8420165"/>
              <a:ext cx="4879641" cy="773265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设计任务书要求优先使用线上标准模块</a:t>
              </a:r>
              <a:endParaRPr lang="en-US" altLang="zh-CN" sz="2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048DD3A-9BD7-7D4F-A823-F340FD761B35}"/>
                </a:ext>
              </a:extLst>
            </p:cNvPr>
            <p:cNvSpPr/>
            <p:nvPr/>
          </p:nvSpPr>
          <p:spPr>
            <a:xfrm>
              <a:off x="2998974" y="4633503"/>
              <a:ext cx="51969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200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★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59" name="直接箭头连接符 41">
              <a:extLst>
                <a:ext uri="{FF2B5EF4-FFF2-40B4-BE49-F238E27FC236}">
                  <a16:creationId xmlns:a16="http://schemas.microsoft.com/office/drawing/2014/main" id="{567ADE91-8FFE-D545-9A09-1EB906C6848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69448" y="11844976"/>
              <a:ext cx="2" cy="504000"/>
            </a:xfrm>
            <a:prstGeom prst="straightConnector1">
              <a:avLst/>
            </a:prstGeom>
            <a:ln w="76200">
              <a:solidFill>
                <a:srgbClr val="C2991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流程图: 过程 87">
              <a:extLst>
                <a:ext uri="{FF2B5EF4-FFF2-40B4-BE49-F238E27FC236}">
                  <a16:creationId xmlns:a16="http://schemas.microsoft.com/office/drawing/2014/main" id="{D3D4A77E-7285-3340-A3A1-6E5ED4CD83D4}"/>
                </a:ext>
              </a:extLst>
            </p:cNvPr>
            <p:cNvSpPr/>
            <p:nvPr/>
          </p:nvSpPr>
          <p:spPr bwMode="auto">
            <a:xfrm>
              <a:off x="3489623" y="9674640"/>
              <a:ext cx="4879641" cy="773265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方案图</a:t>
              </a:r>
              <a:r>
                <a:rPr lang="en-US" altLang="zh-CN" sz="2000" b="1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/</a:t>
              </a:r>
              <a:r>
                <a:rPr lang="zh-CN" altLang="en-US" sz="2000" b="1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施工图设计</a:t>
              </a:r>
              <a:endParaRPr lang="en-US" altLang="zh-CN" sz="2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cxnSp>
          <p:nvCxnSpPr>
            <p:cNvPr id="81" name="直接箭头连接符 41">
              <a:extLst>
                <a:ext uri="{FF2B5EF4-FFF2-40B4-BE49-F238E27FC236}">
                  <a16:creationId xmlns:a16="http://schemas.microsoft.com/office/drawing/2014/main" id="{FB7DCC5D-EB5E-D941-B015-A78DE5CFBDC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48183" y="10469170"/>
              <a:ext cx="2" cy="468000"/>
            </a:xfrm>
            <a:prstGeom prst="straightConnector1">
              <a:avLst/>
            </a:prstGeom>
            <a:ln w="76200">
              <a:solidFill>
                <a:srgbClr val="C2991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肘形连接符 17">
            <a:extLst>
              <a:ext uri="{FF2B5EF4-FFF2-40B4-BE49-F238E27FC236}">
                <a16:creationId xmlns:a16="http://schemas.microsoft.com/office/drawing/2014/main" id="{4320DBAD-B5B8-944C-B091-C0674F79B139}"/>
              </a:ext>
            </a:extLst>
          </p:cNvPr>
          <p:cNvCxnSpPr>
            <a:stCxn id="80" idx="3"/>
          </p:cNvCxnSpPr>
          <p:nvPr/>
        </p:nvCxnSpPr>
        <p:spPr>
          <a:xfrm>
            <a:off x="9068437" y="9332321"/>
            <a:ext cx="2315785" cy="925679"/>
          </a:xfrm>
          <a:prstGeom prst="bentConnector3">
            <a:avLst>
              <a:gd name="adj1" fmla="val 36102"/>
            </a:avLst>
          </a:prstGeom>
          <a:noFill/>
          <a:ln w="57150" cap="flat">
            <a:solidFill>
              <a:srgbClr val="C29913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7" name="文本框 86">
            <a:extLst>
              <a:ext uri="{FF2B5EF4-FFF2-40B4-BE49-F238E27FC236}">
                <a16:creationId xmlns:a16="http://schemas.microsoft.com/office/drawing/2014/main" id="{A338569A-744A-624E-A8E4-12811D56BF21}"/>
              </a:ext>
            </a:extLst>
          </p:cNvPr>
          <p:cNvSpPr txBox="1"/>
          <p:nvPr/>
        </p:nvSpPr>
        <p:spPr>
          <a:xfrm>
            <a:off x="11263004" y="7032127"/>
            <a:ext cx="351426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成本算量统计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cs typeface="Microsoft YaHei" charset="-122"/>
              <a:sym typeface="Helvetica Neue Medium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32F2A8F9-D0F2-6B46-AF06-3514E19E8F6E}"/>
              </a:ext>
            </a:extLst>
          </p:cNvPr>
          <p:cNvSpPr txBox="1"/>
          <p:nvPr/>
        </p:nvSpPr>
        <p:spPr>
          <a:xfrm>
            <a:off x="13158819" y="5162677"/>
            <a:ext cx="152300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深化设计</a:t>
            </a:r>
          </a:p>
        </p:txBody>
      </p:sp>
      <p:cxnSp>
        <p:nvCxnSpPr>
          <p:cNvPr id="90" name="肘形连接符 89">
            <a:extLst>
              <a:ext uri="{FF2B5EF4-FFF2-40B4-BE49-F238E27FC236}">
                <a16:creationId xmlns:a16="http://schemas.microsoft.com/office/drawing/2014/main" id="{1E995512-51BB-F646-B952-3AF5BD998A92}"/>
              </a:ext>
            </a:extLst>
          </p:cNvPr>
          <p:cNvCxnSpPr>
            <a:cxnSpLocks/>
            <a:endCxn id="204" idx="0"/>
          </p:cNvCxnSpPr>
          <p:nvPr/>
        </p:nvCxnSpPr>
        <p:spPr>
          <a:xfrm rot="5400000" flipH="1" flipV="1">
            <a:off x="8906643" y="5215770"/>
            <a:ext cx="5110002" cy="3116979"/>
          </a:xfrm>
          <a:prstGeom prst="bentConnector3">
            <a:avLst>
              <a:gd name="adj1" fmla="val 104474"/>
            </a:avLst>
          </a:prstGeom>
          <a:noFill/>
          <a:ln w="57150" cap="flat">
            <a:solidFill>
              <a:srgbClr val="C29913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0" name="文本框 16">
            <a:extLst>
              <a:ext uri="{FF2B5EF4-FFF2-40B4-BE49-F238E27FC236}">
                <a16:creationId xmlns:a16="http://schemas.microsoft.com/office/drawing/2014/main" id="{C139D9C0-1660-9C44-97A3-38E7F6ED57E6}"/>
              </a:ext>
            </a:extLst>
          </p:cNvPr>
          <p:cNvSpPr txBox="1"/>
          <p:nvPr/>
        </p:nvSpPr>
        <p:spPr>
          <a:xfrm>
            <a:off x="15166976" y="4477640"/>
            <a:ext cx="9217024" cy="785640"/>
          </a:xfrm>
          <a:prstGeom prst="rect">
            <a:avLst/>
          </a:prstGeom>
          <a:noFill/>
        </p:spPr>
        <p:txBody>
          <a:bodyPr wrap="square" lIns="107021" tIns="53741" rIns="107021" bIns="53741" rtlCol="0">
            <a:spAutoFit/>
          </a:bodyPr>
          <a:lstStyle/>
          <a:p>
            <a:pPr marL="669016" indent="-669016" defTabSz="2166494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zh-CN" altLang="en-US" sz="4400" dirty="0">
                <a:ln w="0"/>
                <a:solidFill>
                  <a:srgbClr val="C29913"/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标准化成果梳理</a:t>
            </a:r>
            <a:endParaRPr lang="en-US" altLang="zh-CN" sz="3600" dirty="0">
              <a:ln w="0"/>
              <a:solidFill>
                <a:srgbClr val="C29913"/>
              </a:soli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肘形连接符 40">
            <a:extLst>
              <a:ext uri="{FF2B5EF4-FFF2-40B4-BE49-F238E27FC236}">
                <a16:creationId xmlns:a16="http://schemas.microsoft.com/office/drawing/2014/main" id="{53663AB1-2B1E-1843-AEC4-DB249DBE2E44}"/>
              </a:ext>
            </a:extLst>
          </p:cNvPr>
          <p:cNvCxnSpPr>
            <a:cxnSpLocks/>
          </p:cNvCxnSpPr>
          <p:nvPr/>
        </p:nvCxnSpPr>
        <p:spPr>
          <a:xfrm rot="10800000" flipV="1">
            <a:off x="8999094" y="4432154"/>
            <a:ext cx="2330095" cy="4726430"/>
          </a:xfrm>
          <a:prstGeom prst="bentConnector3">
            <a:avLst>
              <a:gd name="adj1" fmla="val 50000"/>
            </a:avLst>
          </a:prstGeom>
          <a:noFill/>
          <a:ln w="57150" cap="flat">
            <a:solidFill>
              <a:srgbClr val="C29913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9" name="文本框 118">
            <a:extLst>
              <a:ext uri="{FF2B5EF4-FFF2-40B4-BE49-F238E27FC236}">
                <a16:creationId xmlns:a16="http://schemas.microsoft.com/office/drawing/2014/main" id="{2A2872D3-5815-8D45-A21D-0CC1044D4E5D}"/>
              </a:ext>
            </a:extLst>
          </p:cNvPr>
          <p:cNvSpPr txBox="1"/>
          <p:nvPr/>
        </p:nvSpPr>
        <p:spPr>
          <a:xfrm>
            <a:off x="10014201" y="4577385"/>
            <a:ext cx="152300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指导</a:t>
            </a:r>
          </a:p>
        </p:txBody>
      </p:sp>
      <p:sp>
        <p:nvSpPr>
          <p:cNvPr id="120" name="文本框 16">
            <a:extLst>
              <a:ext uri="{FF2B5EF4-FFF2-40B4-BE49-F238E27FC236}">
                <a16:creationId xmlns:a16="http://schemas.microsoft.com/office/drawing/2014/main" id="{66E4FAB7-6BCE-4D46-82D4-2A014274E1D4}"/>
              </a:ext>
            </a:extLst>
          </p:cNvPr>
          <p:cNvSpPr txBox="1"/>
          <p:nvPr/>
        </p:nvSpPr>
        <p:spPr>
          <a:xfrm>
            <a:off x="15017950" y="6001095"/>
            <a:ext cx="9217024" cy="724085"/>
          </a:xfrm>
          <a:prstGeom prst="rect">
            <a:avLst/>
          </a:prstGeom>
          <a:noFill/>
        </p:spPr>
        <p:txBody>
          <a:bodyPr wrap="square" lIns="107021" tIns="53741" rIns="107021" bIns="53741" rtlCol="0">
            <a:spAutoFit/>
          </a:bodyPr>
          <a:lstStyle/>
          <a:p>
            <a:pPr marL="669016" indent="-669016" defTabSz="2166494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zh-CN" altLang="en-US" sz="4000" dirty="0">
                <a:ln w="0"/>
                <a:solidFill>
                  <a:srgbClr val="C29913"/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各专业壁垒打通</a:t>
            </a:r>
            <a:endParaRPr lang="en-US" altLang="zh-CN" sz="4000" dirty="0">
              <a:ln w="0"/>
              <a:solidFill>
                <a:srgbClr val="C29913"/>
              </a:soli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1" name="组 111">
            <a:extLst>
              <a:ext uri="{FF2B5EF4-FFF2-40B4-BE49-F238E27FC236}">
                <a16:creationId xmlns:a16="http://schemas.microsoft.com/office/drawing/2014/main" id="{5C0AB681-B732-C04A-A584-271A6C00D9F9}"/>
              </a:ext>
            </a:extLst>
          </p:cNvPr>
          <p:cNvGrpSpPr/>
          <p:nvPr/>
        </p:nvGrpSpPr>
        <p:grpSpPr>
          <a:xfrm>
            <a:off x="17105159" y="9475015"/>
            <a:ext cx="6891138" cy="2926267"/>
            <a:chOff x="8143661" y="789869"/>
            <a:chExt cx="4022645" cy="1595007"/>
          </a:xfrm>
        </p:grpSpPr>
        <p:pic>
          <p:nvPicPr>
            <p:cNvPr id="122" name="图片 121">
              <a:extLst>
                <a:ext uri="{FF2B5EF4-FFF2-40B4-BE49-F238E27FC236}">
                  <a16:creationId xmlns:a16="http://schemas.microsoft.com/office/drawing/2014/main" id="{8CAA36AB-ECB1-C14E-B53A-339EC25C4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81213" y="789869"/>
              <a:ext cx="2026466" cy="1595007"/>
            </a:xfrm>
            <a:prstGeom prst="rect">
              <a:avLst/>
            </a:prstGeom>
          </p:spPr>
        </p:pic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35E6B99C-F8C4-544F-AAC4-21962B90ECD1}"/>
                </a:ext>
              </a:extLst>
            </p:cNvPr>
            <p:cNvSpPr/>
            <p:nvPr/>
          </p:nvSpPr>
          <p:spPr>
            <a:xfrm>
              <a:off x="8143661" y="1018058"/>
              <a:ext cx="1338828" cy="369332"/>
            </a:xfrm>
            <a:prstGeom prst="rect">
              <a:avLst/>
            </a:prstGeom>
            <a:ln w="3175">
              <a:solidFill>
                <a:schemeClr val="tx1"/>
              </a:solidFill>
              <a:prstDash val="dash"/>
            </a:ln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标准化模块</a:t>
              </a:r>
            </a:p>
          </p:txBody>
        </p: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2CAA912C-568D-3B47-96EA-F23907285B37}"/>
                </a:ext>
              </a:extLst>
            </p:cNvPr>
            <p:cNvSpPr/>
            <p:nvPr/>
          </p:nvSpPr>
          <p:spPr>
            <a:xfrm>
              <a:off x="11289143" y="1438647"/>
              <a:ext cx="877163" cy="369332"/>
            </a:xfrm>
            <a:prstGeom prst="rect">
              <a:avLst/>
            </a:prstGeom>
            <a:ln w="3175">
              <a:solidFill>
                <a:schemeClr val="tx1"/>
              </a:solidFill>
              <a:prstDash val="dash"/>
            </a:ln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待拼装</a:t>
              </a:r>
            </a:p>
          </p:txBody>
        </p:sp>
        <p:cxnSp>
          <p:nvCxnSpPr>
            <p:cNvPr id="125" name="直接箭头连接符 35">
              <a:extLst>
                <a:ext uri="{FF2B5EF4-FFF2-40B4-BE49-F238E27FC236}">
                  <a16:creationId xmlns:a16="http://schemas.microsoft.com/office/drawing/2014/main" id="{76B748EB-5912-E042-9040-FC21771501AF}"/>
                </a:ext>
              </a:extLst>
            </p:cNvPr>
            <p:cNvCxnSpPr/>
            <p:nvPr/>
          </p:nvCxnSpPr>
          <p:spPr>
            <a:xfrm>
              <a:off x="10848955" y="1605843"/>
              <a:ext cx="442845" cy="1362"/>
            </a:xfrm>
            <a:prstGeom prst="straightConnector1">
              <a:avLst/>
            </a:prstGeom>
            <a:ln w="31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矩形 126">
            <a:extLst>
              <a:ext uri="{FF2B5EF4-FFF2-40B4-BE49-F238E27FC236}">
                <a16:creationId xmlns:a16="http://schemas.microsoft.com/office/drawing/2014/main" id="{689C2E86-69E4-DE46-B640-ED24AD42F069}"/>
              </a:ext>
            </a:extLst>
          </p:cNvPr>
          <p:cNvSpPr/>
          <p:nvPr/>
        </p:nvSpPr>
        <p:spPr>
          <a:xfrm>
            <a:off x="4738494" y="5166991"/>
            <a:ext cx="5196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★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8" name="文本框 16">
            <a:extLst>
              <a:ext uri="{FF2B5EF4-FFF2-40B4-BE49-F238E27FC236}">
                <a16:creationId xmlns:a16="http://schemas.microsoft.com/office/drawing/2014/main" id="{E5B8242C-1ED9-2A4D-AA6F-1D001ABC5021}"/>
              </a:ext>
            </a:extLst>
          </p:cNvPr>
          <p:cNvSpPr txBox="1"/>
          <p:nvPr/>
        </p:nvSpPr>
        <p:spPr>
          <a:xfrm>
            <a:off x="14915532" y="7543001"/>
            <a:ext cx="9217024" cy="662529"/>
          </a:xfrm>
          <a:prstGeom prst="rect">
            <a:avLst/>
          </a:prstGeom>
          <a:noFill/>
        </p:spPr>
        <p:txBody>
          <a:bodyPr wrap="square" lIns="107021" tIns="53741" rIns="107021" bIns="53741" rtlCol="0">
            <a:spAutoFit/>
          </a:bodyPr>
          <a:lstStyle/>
          <a:p>
            <a:pPr marL="669016" indent="-669016" defTabSz="2166494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zh-CN" altLang="en-US" sz="3600" dirty="0">
                <a:ln w="0"/>
                <a:solidFill>
                  <a:srgbClr val="C29913"/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跨部门业务拉通</a:t>
            </a:r>
            <a:endParaRPr lang="en-US" altLang="zh-CN" sz="3600" dirty="0">
              <a:ln w="0"/>
              <a:solidFill>
                <a:srgbClr val="C29913"/>
              </a:soli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846808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630"/>
          <p:cNvSpPr>
            <a:spLocks noChangeArrowheads="1"/>
          </p:cNvSpPr>
          <p:nvPr/>
        </p:nvSpPr>
        <p:spPr bwMode="auto">
          <a:xfrm>
            <a:off x="446196" y="177694"/>
            <a:ext cx="10194095" cy="15691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l" defTabSz="914400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SzPct val="70000"/>
            </a:pPr>
            <a:r>
              <a:rPr kumimoji="1" lang="en-US" altLang="zh-CN" sz="48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2.2</a:t>
            </a:r>
            <a:r>
              <a:rPr kumimoji="1" lang="zh-CN" altLang="en-US" sz="48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 系统功能框架</a:t>
            </a:r>
          </a:p>
        </p:txBody>
      </p:sp>
      <p:sp>
        <p:nvSpPr>
          <p:cNvPr id="56" name="矩形 55"/>
          <p:cNvSpPr/>
          <p:nvPr/>
        </p:nvSpPr>
        <p:spPr>
          <a:xfrm>
            <a:off x="1501838" y="1959824"/>
            <a:ext cx="21207874" cy="1314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40000"/>
              </a:lnSpc>
              <a:buSzPct val="70000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CAD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协同办公平台是在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AUTOCAD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上进行二次开发的功能模块，通过界面集成、数据集成及标准集成，实现融创标准化设计协同工具。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4984465" y="3838997"/>
            <a:ext cx="13984243" cy="663840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5280074" y="6680345"/>
            <a:ext cx="13393023" cy="36409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055797" y="7015137"/>
            <a:ext cx="40966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400" b="1" kern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5273348" y="4900192"/>
            <a:ext cx="13393023" cy="17035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9695675" y="4953964"/>
            <a:ext cx="40966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CAD</a:t>
            </a: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端功能模块</a:t>
            </a:r>
            <a:endParaRPr lang="zh-CN" altLang="en-US" sz="2400" b="1" kern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Rectangle 14"/>
          <p:cNvSpPr>
            <a:spLocks noChangeArrowheads="1"/>
          </p:cNvSpPr>
          <p:nvPr/>
        </p:nvSpPr>
        <p:spPr bwMode="auto">
          <a:xfrm>
            <a:off x="5637104" y="5675666"/>
            <a:ext cx="2664000" cy="6012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9557" tIns="59779" rIns="119557" bIns="5977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模块检索</a:t>
            </a:r>
          </a:p>
        </p:txBody>
      </p:sp>
      <p:sp>
        <p:nvSpPr>
          <p:cNvPr id="119" name="Rectangle 14"/>
          <p:cNvSpPr>
            <a:spLocks noChangeArrowheads="1"/>
          </p:cNvSpPr>
          <p:nvPr/>
        </p:nvSpPr>
        <p:spPr bwMode="auto">
          <a:xfrm>
            <a:off x="8989213" y="5665548"/>
            <a:ext cx="2664000" cy="6012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9557" tIns="59779" rIns="119557" bIns="5977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动态生成</a:t>
            </a:r>
          </a:p>
        </p:txBody>
      </p:sp>
      <p:sp>
        <p:nvSpPr>
          <p:cNvPr id="120" name="Rectangle 14"/>
          <p:cNvSpPr>
            <a:spLocks noChangeArrowheads="1"/>
          </p:cNvSpPr>
          <p:nvPr/>
        </p:nvSpPr>
        <p:spPr bwMode="auto">
          <a:xfrm>
            <a:off x="15733068" y="5623309"/>
            <a:ext cx="2664000" cy="601200"/>
          </a:xfrm>
          <a:prstGeom prst="rect">
            <a:avLst/>
          </a:prstGeom>
          <a:solidFill>
            <a:srgbClr val="C29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9557" tIns="59779" rIns="119557" bIns="5977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设计算量</a:t>
            </a:r>
          </a:p>
        </p:txBody>
      </p:sp>
      <p:sp>
        <p:nvSpPr>
          <p:cNvPr id="121" name="Rectangle 14"/>
          <p:cNvSpPr>
            <a:spLocks noChangeArrowheads="1"/>
          </p:cNvSpPr>
          <p:nvPr/>
        </p:nvSpPr>
        <p:spPr bwMode="auto">
          <a:xfrm>
            <a:off x="12341322" y="5669330"/>
            <a:ext cx="2664000" cy="601200"/>
          </a:xfrm>
          <a:prstGeom prst="rect">
            <a:avLst/>
          </a:prstGeom>
          <a:solidFill>
            <a:srgbClr val="C29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9557" tIns="59779" rIns="119557" bIns="5977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图纸管理</a:t>
            </a:r>
          </a:p>
        </p:txBody>
      </p:sp>
      <p:sp>
        <p:nvSpPr>
          <p:cNvPr id="123" name="Rectangle 14"/>
          <p:cNvSpPr>
            <a:spLocks noChangeArrowheads="1"/>
          </p:cNvSpPr>
          <p:nvPr/>
        </p:nvSpPr>
        <p:spPr bwMode="auto">
          <a:xfrm>
            <a:off x="15845014" y="9368650"/>
            <a:ext cx="2507268" cy="6228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9557" tIns="59779" rIns="119557" bIns="5977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用户及权限管理</a:t>
            </a:r>
          </a:p>
        </p:txBody>
      </p:sp>
      <p:sp>
        <p:nvSpPr>
          <p:cNvPr id="45" name="矩形 44"/>
          <p:cNvSpPr/>
          <p:nvPr/>
        </p:nvSpPr>
        <p:spPr>
          <a:xfrm>
            <a:off x="9777451" y="6740840"/>
            <a:ext cx="40966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端功能模块</a:t>
            </a:r>
            <a:endParaRPr lang="zh-CN" altLang="en-US" sz="2400" b="1" kern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19180781" y="12208988"/>
            <a:ext cx="4824085" cy="1239387"/>
            <a:chOff x="63168" y="12044776"/>
            <a:chExt cx="6141666" cy="1237765"/>
          </a:xfrm>
        </p:grpSpPr>
        <p:sp>
          <p:nvSpPr>
            <p:cNvPr id="57" name="矩形 56"/>
            <p:cNvSpPr/>
            <p:nvPr/>
          </p:nvSpPr>
          <p:spPr>
            <a:xfrm>
              <a:off x="63168" y="12044776"/>
              <a:ext cx="6141666" cy="12377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6717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59" name="Rectangle 14"/>
            <p:cNvSpPr>
              <a:spLocks noChangeArrowheads="1"/>
            </p:cNvSpPr>
            <p:nvPr/>
          </p:nvSpPr>
          <p:spPr bwMode="auto">
            <a:xfrm>
              <a:off x="2915212" y="12231078"/>
              <a:ext cx="1225010" cy="907030"/>
            </a:xfrm>
            <a:prstGeom prst="rect">
              <a:avLst/>
            </a:prstGeom>
            <a:solidFill>
              <a:srgbClr val="E6B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19557" tIns="59779" rIns="119557" bIns="5977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一期系统功能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283757" y="12207541"/>
              <a:ext cx="820347" cy="829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图例</a:t>
              </a: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324693" y="12235091"/>
              <a:ext cx="1369932" cy="903016"/>
            </a:xfrm>
            <a:prstGeom prst="rect">
              <a:avLst/>
            </a:prstGeom>
            <a:solidFill>
              <a:srgbClr val="00336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69496" tIns="84748" rIns="169496" bIns="84748" rtlCol="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lvl="0" defTabSz="1296345">
                <a:defRPr sz="2400" kern="0">
                  <a:solidFill>
                    <a:srgbClr val="FFFFFF"/>
                  </a:solidFill>
                  <a:uLnTx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600" dirty="0"/>
                <a:t>外部系统功能</a:t>
              </a:r>
              <a:endParaRPr lang="en-US" altLang="zh-CN" sz="1600" dirty="0"/>
            </a:p>
          </p:txBody>
        </p:sp>
        <p:sp>
          <p:nvSpPr>
            <p:cNvPr id="46" name="Rectangle 14"/>
            <p:cNvSpPr>
              <a:spLocks noChangeArrowheads="1"/>
            </p:cNvSpPr>
            <p:nvPr/>
          </p:nvSpPr>
          <p:spPr bwMode="auto">
            <a:xfrm>
              <a:off x="4411609" y="12231078"/>
              <a:ext cx="1225010" cy="9070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19557" tIns="59779" rIns="119557" bIns="5977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二期</a:t>
              </a:r>
              <a:r>
                <a: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系统功能</a:t>
              </a:r>
              <a:endPara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Rectangle 14">
            <a:extLst>
              <a:ext uri="{FF2B5EF4-FFF2-40B4-BE49-F238E27FC236}">
                <a16:creationId xmlns:a16="http://schemas.microsoft.com/office/drawing/2014/main" id="{FB028BBE-95F6-AE47-8901-9B0AAD9ECD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91054" y="7420621"/>
            <a:ext cx="2585361" cy="618702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9557" tIns="59779" rIns="119557" bIns="5977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项目及图纸管理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547B0AB-619E-E248-B3D4-20E34FBAAD64}"/>
              </a:ext>
            </a:extLst>
          </p:cNvPr>
          <p:cNvSpPr/>
          <p:nvPr/>
        </p:nvSpPr>
        <p:spPr>
          <a:xfrm>
            <a:off x="2301499" y="10660692"/>
            <a:ext cx="19509216" cy="11252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9DFAD804-DAD4-8942-A94B-1AFB9E8FD4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509" y="10952943"/>
            <a:ext cx="3535070" cy="601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9557" tIns="59779" rIns="119557" bIns="5977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OA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</a:p>
        </p:txBody>
      </p:sp>
      <p:sp>
        <p:nvSpPr>
          <p:cNvPr id="34" name="Rectangle 14">
            <a:extLst>
              <a:ext uri="{FF2B5EF4-FFF2-40B4-BE49-F238E27FC236}">
                <a16:creationId xmlns:a16="http://schemas.microsoft.com/office/drawing/2014/main" id="{10B9F6C5-87B6-DC49-9C5B-48413B323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78479" y="10967915"/>
            <a:ext cx="3535070" cy="601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9557" tIns="59779" rIns="119557" bIns="5977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IDM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23619016-D5D8-5D4C-A9E0-42C61F5E0E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96722" y="10949040"/>
            <a:ext cx="3535070" cy="601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9557" tIns="59779" rIns="119557" bIns="5977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BPM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F1CF201-8D96-AE4E-B043-FE080B00ACC7}"/>
              </a:ext>
            </a:extLst>
          </p:cNvPr>
          <p:cNvSpPr/>
          <p:nvPr/>
        </p:nvSpPr>
        <p:spPr>
          <a:xfrm>
            <a:off x="2324427" y="3885932"/>
            <a:ext cx="1907729" cy="35427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2093721-CDAB-324A-A73E-591DCB9DFD52}"/>
              </a:ext>
            </a:extLst>
          </p:cNvPr>
          <p:cNvSpPr/>
          <p:nvPr/>
        </p:nvSpPr>
        <p:spPr>
          <a:xfrm>
            <a:off x="19902986" y="3863257"/>
            <a:ext cx="1907729" cy="49494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1083671-643A-C748-9D34-35C8A5BD6DCD}"/>
              </a:ext>
            </a:extLst>
          </p:cNvPr>
          <p:cNvSpPr/>
          <p:nvPr/>
        </p:nvSpPr>
        <p:spPr>
          <a:xfrm>
            <a:off x="2301499" y="7472195"/>
            <a:ext cx="1910798" cy="30052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F8EEB2D-38CF-CC4D-8A8B-BE4F33977F9A}"/>
              </a:ext>
            </a:extLst>
          </p:cNvPr>
          <p:cNvSpPr/>
          <p:nvPr/>
        </p:nvSpPr>
        <p:spPr>
          <a:xfrm>
            <a:off x="1176663" y="4103480"/>
            <a:ext cx="40966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成本系统</a:t>
            </a:r>
            <a:endParaRPr lang="zh-CN" altLang="en-US" sz="2400" b="1" kern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Rectangle 14">
            <a:extLst>
              <a:ext uri="{FF2B5EF4-FFF2-40B4-BE49-F238E27FC236}">
                <a16:creationId xmlns:a16="http://schemas.microsoft.com/office/drawing/2014/main" id="{55EAF6F8-25F0-0F43-8829-56C59EBC75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7893" y="4795768"/>
            <a:ext cx="1512000" cy="46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9557" tIns="59779" rIns="119557" bIns="5977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型材库</a:t>
            </a:r>
          </a:p>
        </p:txBody>
      </p:sp>
      <p:sp>
        <p:nvSpPr>
          <p:cNvPr id="44" name="Rectangle 14">
            <a:extLst>
              <a:ext uri="{FF2B5EF4-FFF2-40B4-BE49-F238E27FC236}">
                <a16:creationId xmlns:a16="http://schemas.microsoft.com/office/drawing/2014/main" id="{69E88AD4-1AD0-D449-BBBC-467A8B886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7893" y="5447865"/>
            <a:ext cx="1512000" cy="46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9557" tIns="59779" rIns="119557" bIns="5977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五金库</a:t>
            </a:r>
          </a:p>
        </p:txBody>
      </p:sp>
      <p:sp>
        <p:nvSpPr>
          <p:cNvPr id="48" name="Rectangle 14">
            <a:extLst>
              <a:ext uri="{FF2B5EF4-FFF2-40B4-BE49-F238E27FC236}">
                <a16:creationId xmlns:a16="http://schemas.microsoft.com/office/drawing/2014/main" id="{7E36489F-F4FF-984E-8093-874442D2E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7893" y="6140066"/>
            <a:ext cx="1512000" cy="46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9557" tIns="59779" rIns="119557" bIns="5977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米重库</a:t>
            </a:r>
          </a:p>
        </p:txBody>
      </p:sp>
      <p:sp>
        <p:nvSpPr>
          <p:cNvPr id="49" name="Rectangle 14">
            <a:extLst>
              <a:ext uri="{FF2B5EF4-FFF2-40B4-BE49-F238E27FC236}">
                <a16:creationId xmlns:a16="http://schemas.microsoft.com/office/drawing/2014/main" id="{5507F7A0-7ED7-974D-9FF8-63A245BD3C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7893" y="6762185"/>
            <a:ext cx="1512000" cy="46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9557" tIns="59779" rIns="119557" bIns="5977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…….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0148E2E-F0D9-914F-93D0-69BD7DAFACA7}"/>
              </a:ext>
            </a:extLst>
          </p:cNvPr>
          <p:cNvSpPr/>
          <p:nvPr/>
        </p:nvSpPr>
        <p:spPr>
          <a:xfrm>
            <a:off x="1207602" y="7641609"/>
            <a:ext cx="40966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项目主数据</a:t>
            </a:r>
            <a:endParaRPr lang="zh-CN" altLang="en-US" sz="2400" b="1" kern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Rectangle 14">
            <a:extLst>
              <a:ext uri="{FF2B5EF4-FFF2-40B4-BE49-F238E27FC236}">
                <a16:creationId xmlns:a16="http://schemas.microsoft.com/office/drawing/2014/main" id="{82BF4603-4B15-8B42-A014-64F7AA91C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3079" y="8289569"/>
            <a:ext cx="1512000" cy="46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9557" tIns="59779" rIns="119557" bIns="5977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项目名称</a:t>
            </a:r>
          </a:p>
        </p:txBody>
      </p:sp>
      <p:sp>
        <p:nvSpPr>
          <p:cNvPr id="54" name="Rectangle 14">
            <a:extLst>
              <a:ext uri="{FF2B5EF4-FFF2-40B4-BE49-F238E27FC236}">
                <a16:creationId xmlns:a16="http://schemas.microsoft.com/office/drawing/2014/main" id="{0F0EEBA7-0FC2-3245-B647-B6D29EB56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3079" y="8918807"/>
            <a:ext cx="1512000" cy="46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9557" tIns="59779" rIns="119557" bIns="5977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产品类型</a:t>
            </a:r>
          </a:p>
        </p:txBody>
      </p:sp>
      <p:sp>
        <p:nvSpPr>
          <p:cNvPr id="55" name="Rectangle 14">
            <a:extLst>
              <a:ext uri="{FF2B5EF4-FFF2-40B4-BE49-F238E27FC236}">
                <a16:creationId xmlns:a16="http://schemas.microsoft.com/office/drawing/2014/main" id="{068415E3-3893-6F48-85B4-2152EEE74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3079" y="9567860"/>
            <a:ext cx="1512000" cy="46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9557" tIns="59779" rIns="119557" bIns="5977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67AB44C-0ABE-4548-A45B-9D85F436C267}"/>
              </a:ext>
            </a:extLst>
          </p:cNvPr>
          <p:cNvSpPr/>
          <p:nvPr/>
        </p:nvSpPr>
        <p:spPr>
          <a:xfrm>
            <a:off x="2233523" y="10873501"/>
            <a:ext cx="22458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en-US" altLang="zh-CN" sz="2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endParaRPr lang="zh-CN" altLang="en-US" sz="2400" b="1" kern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A90AD821-F2E0-CB4D-A412-29AF680F9A0D}"/>
              </a:ext>
            </a:extLst>
          </p:cNvPr>
          <p:cNvSpPr/>
          <p:nvPr/>
        </p:nvSpPr>
        <p:spPr>
          <a:xfrm>
            <a:off x="18708486" y="4078449"/>
            <a:ext cx="40966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融享平台</a:t>
            </a:r>
            <a:endParaRPr lang="zh-CN" altLang="en-US" sz="2400" b="1" kern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Rectangle 14">
            <a:extLst>
              <a:ext uri="{FF2B5EF4-FFF2-40B4-BE49-F238E27FC236}">
                <a16:creationId xmlns:a16="http://schemas.microsoft.com/office/drawing/2014/main" id="{2B1BDDF6-97DB-1D43-9277-16FB452128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97081" y="4864219"/>
            <a:ext cx="1512000" cy="46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9557" tIns="59779" rIns="119557" bIns="5977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节点计划</a:t>
            </a:r>
          </a:p>
        </p:txBody>
      </p:sp>
      <p:sp>
        <p:nvSpPr>
          <p:cNvPr id="70" name="Rectangle 14">
            <a:extLst>
              <a:ext uri="{FF2B5EF4-FFF2-40B4-BE49-F238E27FC236}">
                <a16:creationId xmlns:a16="http://schemas.microsoft.com/office/drawing/2014/main" id="{0AF1DC4F-988E-8E4C-928D-2C58659F43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97081" y="5672257"/>
            <a:ext cx="1512000" cy="46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9557" tIns="59779" rIns="119557" bIns="5977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标准户型</a:t>
            </a:r>
          </a:p>
        </p:txBody>
      </p:sp>
      <p:sp>
        <p:nvSpPr>
          <p:cNvPr id="71" name="Rectangle 14">
            <a:extLst>
              <a:ext uri="{FF2B5EF4-FFF2-40B4-BE49-F238E27FC236}">
                <a16:creationId xmlns:a16="http://schemas.microsoft.com/office/drawing/2014/main" id="{0BE41572-72F3-7342-A1FE-7ACA458AFA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97081" y="6480295"/>
            <a:ext cx="1512000" cy="46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9557" tIns="59779" rIns="119557" bIns="5977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系统链接</a:t>
            </a:r>
          </a:p>
        </p:txBody>
      </p:sp>
      <p:sp>
        <p:nvSpPr>
          <p:cNvPr id="73" name="Rectangle 14">
            <a:extLst>
              <a:ext uri="{FF2B5EF4-FFF2-40B4-BE49-F238E27FC236}">
                <a16:creationId xmlns:a16="http://schemas.microsoft.com/office/drawing/2014/main" id="{4035E161-3D06-6041-BBD3-97F305854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97081" y="7288333"/>
            <a:ext cx="1512000" cy="46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9557" tIns="59779" rIns="119557" bIns="5977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插件下载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A344FBB2-360A-AC43-A86E-BD18A5F8843C}"/>
              </a:ext>
            </a:extLst>
          </p:cNvPr>
          <p:cNvSpPr/>
          <p:nvPr/>
        </p:nvSpPr>
        <p:spPr>
          <a:xfrm>
            <a:off x="19899917" y="8948607"/>
            <a:ext cx="1910798" cy="15287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Rectangle 14">
            <a:extLst>
              <a:ext uri="{FF2B5EF4-FFF2-40B4-BE49-F238E27FC236}">
                <a16:creationId xmlns:a16="http://schemas.microsoft.com/office/drawing/2014/main" id="{E305497F-7FEC-A843-BD1F-D0E659E2C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99316" y="9774831"/>
            <a:ext cx="1512000" cy="54070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9557" tIns="59779" rIns="119557" bIns="5977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系统链接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33B6D364-1FF0-044D-B05A-A72B768BFCBC}"/>
              </a:ext>
            </a:extLst>
          </p:cNvPr>
          <p:cNvSpPr/>
          <p:nvPr/>
        </p:nvSpPr>
        <p:spPr>
          <a:xfrm>
            <a:off x="18828800" y="9158471"/>
            <a:ext cx="40966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供应商平台</a:t>
            </a:r>
            <a:endParaRPr lang="zh-CN" altLang="en-US" sz="2400" b="1" kern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Rectangle 14">
            <a:extLst>
              <a:ext uri="{FF2B5EF4-FFF2-40B4-BE49-F238E27FC236}">
                <a16:creationId xmlns:a16="http://schemas.microsoft.com/office/drawing/2014/main" id="{483BC9D9-FD9B-5D44-B85E-7A7E8DFF0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91054" y="8427280"/>
            <a:ext cx="2585361" cy="61875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9557" tIns="59779" rIns="119557" bIns="5977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部品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报表统计</a:t>
            </a:r>
          </a:p>
        </p:txBody>
      </p:sp>
      <p:sp>
        <p:nvSpPr>
          <p:cNvPr id="3" name="文本框 2">
            <a:hlinkClick r:id="rId3"/>
            <a:extLst>
              <a:ext uri="{FF2B5EF4-FFF2-40B4-BE49-F238E27FC236}">
                <a16:creationId xmlns:a16="http://schemas.microsoft.com/office/drawing/2014/main" id="{6CC935EB-AB28-0D4C-A39D-B8E39B9915C1}"/>
              </a:ext>
            </a:extLst>
          </p:cNvPr>
          <p:cNvSpPr txBox="1"/>
          <p:nvPr/>
        </p:nvSpPr>
        <p:spPr>
          <a:xfrm>
            <a:off x="21984433" y="11288999"/>
            <a:ext cx="1641475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000" b="0" i="0" u="sng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系统原型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14ECAAA-1121-6844-AE66-2C2A44B1B052}"/>
              </a:ext>
            </a:extLst>
          </p:cNvPr>
          <p:cNvSpPr/>
          <p:nvPr/>
        </p:nvSpPr>
        <p:spPr>
          <a:xfrm>
            <a:off x="9847359" y="3766808"/>
            <a:ext cx="3852337" cy="824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  <a:spcBef>
                <a:spcPts val="2400"/>
              </a:spcBef>
            </a:pP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CAD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设计协同办公平台</a:t>
            </a:r>
            <a:endParaRPr lang="en-US" altLang="zh-CN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0" name="Rectangle 14">
            <a:extLst>
              <a:ext uri="{FF2B5EF4-FFF2-40B4-BE49-F238E27FC236}">
                <a16:creationId xmlns:a16="http://schemas.microsoft.com/office/drawing/2014/main" id="{7AAA8259-C526-664E-80C9-653A67E265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4757" y="7423970"/>
            <a:ext cx="2584800" cy="618756"/>
          </a:xfrm>
          <a:prstGeom prst="rect">
            <a:avLst/>
          </a:prstGeom>
          <a:solidFill>
            <a:srgbClr val="C29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9557" tIns="59779" rIns="119557" bIns="5977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外门窗模块</a:t>
            </a:r>
          </a:p>
        </p:txBody>
      </p:sp>
      <p:sp>
        <p:nvSpPr>
          <p:cNvPr id="86" name="Rectangle 14">
            <a:extLst>
              <a:ext uri="{FF2B5EF4-FFF2-40B4-BE49-F238E27FC236}">
                <a16:creationId xmlns:a16="http://schemas.microsoft.com/office/drawing/2014/main" id="{EB6A81E9-7A49-464F-8BF8-E21CCD5AC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0182" y="7445878"/>
            <a:ext cx="2584800" cy="618756"/>
          </a:xfrm>
          <a:prstGeom prst="rect">
            <a:avLst/>
          </a:prstGeom>
          <a:solidFill>
            <a:srgbClr val="C29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9557" tIns="59779" rIns="119557" bIns="5977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厨卫模块</a:t>
            </a:r>
          </a:p>
        </p:txBody>
      </p:sp>
      <p:sp>
        <p:nvSpPr>
          <p:cNvPr id="87" name="Rectangle 14">
            <a:extLst>
              <a:ext uri="{FF2B5EF4-FFF2-40B4-BE49-F238E27FC236}">
                <a16:creationId xmlns:a16="http://schemas.microsoft.com/office/drawing/2014/main" id="{8404B1C2-6131-724D-865E-B7F5B22881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162" y="8425035"/>
            <a:ext cx="2584800" cy="618756"/>
          </a:xfrm>
          <a:prstGeom prst="rect">
            <a:avLst/>
          </a:prstGeom>
          <a:solidFill>
            <a:srgbClr val="C29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9557" tIns="59779" rIns="119557" bIns="5977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栏杆模块</a:t>
            </a:r>
          </a:p>
        </p:txBody>
      </p:sp>
      <p:sp>
        <p:nvSpPr>
          <p:cNvPr id="88" name="Rectangle 14">
            <a:extLst>
              <a:ext uri="{FF2B5EF4-FFF2-40B4-BE49-F238E27FC236}">
                <a16:creationId xmlns:a16="http://schemas.microsoft.com/office/drawing/2014/main" id="{5F42879B-B4E7-9D4A-8B02-26DE1F31B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3792" y="8424171"/>
            <a:ext cx="2584800" cy="618756"/>
          </a:xfrm>
          <a:prstGeom prst="rect">
            <a:avLst/>
          </a:prstGeom>
          <a:solidFill>
            <a:srgbClr val="C29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9557" tIns="59779" rIns="119557" bIns="5977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空调模块</a:t>
            </a:r>
          </a:p>
        </p:txBody>
      </p:sp>
      <p:sp>
        <p:nvSpPr>
          <p:cNvPr id="89" name="Rectangle 14">
            <a:extLst>
              <a:ext uri="{FF2B5EF4-FFF2-40B4-BE49-F238E27FC236}">
                <a16:creationId xmlns:a16="http://schemas.microsoft.com/office/drawing/2014/main" id="{8AF6521C-0D1F-7949-BA71-4D92C68F7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9690" y="9337041"/>
            <a:ext cx="2584800" cy="61875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9557" tIns="59779" rIns="119557" bIns="5977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构造模块</a:t>
            </a:r>
          </a:p>
        </p:txBody>
      </p:sp>
      <p:sp>
        <p:nvSpPr>
          <p:cNvPr id="90" name="Rectangle 14">
            <a:extLst>
              <a:ext uri="{FF2B5EF4-FFF2-40B4-BE49-F238E27FC236}">
                <a16:creationId xmlns:a16="http://schemas.microsoft.com/office/drawing/2014/main" id="{CCFE6372-CE23-EF45-BEA2-955185398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0182" y="9352271"/>
            <a:ext cx="2584800" cy="61875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9557" tIns="59779" rIns="119557" bIns="5977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标准立面</a:t>
            </a:r>
          </a:p>
        </p:txBody>
      </p:sp>
      <p:sp>
        <p:nvSpPr>
          <p:cNvPr id="91" name="Rectangle 14">
            <a:extLst>
              <a:ext uri="{FF2B5EF4-FFF2-40B4-BE49-F238E27FC236}">
                <a16:creationId xmlns:a16="http://schemas.microsoft.com/office/drawing/2014/main" id="{D02BBAB9-6C9D-1A4E-A72D-4F8E9B1C8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49322" y="7402909"/>
            <a:ext cx="2556000" cy="612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9557" tIns="59779" rIns="119557" bIns="5977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线脚模块</a:t>
            </a:r>
          </a:p>
        </p:txBody>
      </p:sp>
      <p:sp>
        <p:nvSpPr>
          <p:cNvPr id="92" name="Rectangle 14">
            <a:extLst>
              <a:ext uri="{FF2B5EF4-FFF2-40B4-BE49-F238E27FC236}">
                <a16:creationId xmlns:a16="http://schemas.microsoft.com/office/drawing/2014/main" id="{526C9F75-9416-3D4D-BDA2-DCE42F7B6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56080" y="8425088"/>
            <a:ext cx="2556000" cy="612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9557" tIns="59779" rIns="119557" bIns="5977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填充材质</a:t>
            </a:r>
          </a:p>
        </p:txBody>
      </p:sp>
      <p:sp>
        <p:nvSpPr>
          <p:cNvPr id="93" name="Rectangle 14">
            <a:extLst>
              <a:ext uri="{FF2B5EF4-FFF2-40B4-BE49-F238E27FC236}">
                <a16:creationId xmlns:a16="http://schemas.microsoft.com/office/drawing/2014/main" id="{18B22D25-8703-A94F-B479-7B0342430F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71624" y="9340501"/>
            <a:ext cx="2556000" cy="612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9557" tIns="59779" rIns="119557" bIns="5977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其他</a:t>
            </a: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195EF14C-26ED-604B-A95B-9D953C7B31D8}"/>
              </a:ext>
            </a:extLst>
          </p:cNvPr>
          <p:cNvCxnSpPr>
            <a:cxnSpLocks/>
          </p:cNvCxnSpPr>
          <p:nvPr/>
        </p:nvCxnSpPr>
        <p:spPr>
          <a:xfrm flipV="1">
            <a:off x="4209854" y="5650984"/>
            <a:ext cx="811303" cy="5957"/>
          </a:xfrm>
          <a:prstGeom prst="straightConnector1">
            <a:avLst/>
          </a:prstGeom>
          <a:noFill/>
          <a:ln w="57150" cap="flat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706C004-63E5-F447-B92B-7270FAD5F6E0}"/>
              </a:ext>
            </a:extLst>
          </p:cNvPr>
          <p:cNvSpPr txBox="1"/>
          <p:nvPr/>
        </p:nvSpPr>
        <p:spPr>
          <a:xfrm>
            <a:off x="4226068" y="5090340"/>
            <a:ext cx="79508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待对接</a:t>
            </a:r>
          </a:p>
        </p:txBody>
      </p:sp>
      <p:cxnSp>
        <p:nvCxnSpPr>
          <p:cNvPr id="95" name="直线箭头连接符 94">
            <a:extLst>
              <a:ext uri="{FF2B5EF4-FFF2-40B4-BE49-F238E27FC236}">
                <a16:creationId xmlns:a16="http://schemas.microsoft.com/office/drawing/2014/main" id="{5043BD63-7941-D442-8B32-37199448CDAB}"/>
              </a:ext>
            </a:extLst>
          </p:cNvPr>
          <p:cNvCxnSpPr>
            <a:cxnSpLocks/>
          </p:cNvCxnSpPr>
          <p:nvPr/>
        </p:nvCxnSpPr>
        <p:spPr>
          <a:xfrm flipV="1">
            <a:off x="4247498" y="8948607"/>
            <a:ext cx="756000" cy="5957"/>
          </a:xfrm>
          <a:prstGeom prst="straightConnector1">
            <a:avLst/>
          </a:prstGeom>
          <a:noFill/>
          <a:ln w="57150" cap="flat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7" name="Rectangle 14">
            <a:extLst>
              <a:ext uri="{FF2B5EF4-FFF2-40B4-BE49-F238E27FC236}">
                <a16:creationId xmlns:a16="http://schemas.microsoft.com/office/drawing/2014/main" id="{FF43EFB3-ED7F-584A-AEEC-EE33D6CB3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21428" y="8096369"/>
            <a:ext cx="1512000" cy="46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9557" tIns="59779" rIns="119557" bIns="5977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6C067A63-73EB-5F44-B0E1-5A2D9E0FE119}"/>
              </a:ext>
            </a:extLst>
          </p:cNvPr>
          <p:cNvCxnSpPr>
            <a:cxnSpLocks/>
          </p:cNvCxnSpPr>
          <p:nvPr/>
        </p:nvCxnSpPr>
        <p:spPr>
          <a:xfrm flipV="1">
            <a:off x="19052724" y="6714295"/>
            <a:ext cx="811303" cy="5957"/>
          </a:xfrm>
          <a:prstGeom prst="straightConnector1">
            <a:avLst/>
          </a:prstGeom>
          <a:noFill/>
          <a:ln w="57150" cap="flat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73C205F1-C4C4-374A-9A4D-9DE9177AF106}"/>
              </a:ext>
            </a:extLst>
          </p:cNvPr>
          <p:cNvCxnSpPr>
            <a:cxnSpLocks/>
          </p:cNvCxnSpPr>
          <p:nvPr/>
        </p:nvCxnSpPr>
        <p:spPr>
          <a:xfrm flipV="1">
            <a:off x="19072203" y="7015137"/>
            <a:ext cx="811303" cy="5957"/>
          </a:xfrm>
          <a:prstGeom prst="straightConnector1">
            <a:avLst/>
          </a:prstGeom>
          <a:noFill/>
          <a:ln w="57150" cap="flat">
            <a:solidFill>
              <a:schemeClr val="bg1">
                <a:lumMod val="65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93F6CF4E-5125-B64B-9C5B-4BD80454BDBC}"/>
              </a:ext>
            </a:extLst>
          </p:cNvPr>
          <p:cNvSpPr txBox="1"/>
          <p:nvPr/>
        </p:nvSpPr>
        <p:spPr>
          <a:xfrm>
            <a:off x="4330360" y="8481812"/>
            <a:ext cx="564257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本期</a:t>
            </a:r>
            <a:endParaRPr kumimoji="0" lang="en-US" altLang="zh-CN" sz="1800" b="1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800" b="1" dirty="0">
              <a:solidFill>
                <a:srgbClr val="C00000"/>
              </a:solidFill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对接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97367204-64F0-A641-980F-2CF8F10660E8}"/>
              </a:ext>
            </a:extLst>
          </p:cNvPr>
          <p:cNvSpPr txBox="1"/>
          <p:nvPr/>
        </p:nvSpPr>
        <p:spPr>
          <a:xfrm>
            <a:off x="19004770" y="9337041"/>
            <a:ext cx="79508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待对接</a:t>
            </a:r>
          </a:p>
        </p:txBody>
      </p:sp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4137F1FF-796E-4347-8469-3C7CC30DF167}"/>
              </a:ext>
            </a:extLst>
          </p:cNvPr>
          <p:cNvCxnSpPr>
            <a:cxnSpLocks/>
          </p:cNvCxnSpPr>
          <p:nvPr/>
        </p:nvCxnSpPr>
        <p:spPr>
          <a:xfrm flipV="1">
            <a:off x="19004770" y="9859588"/>
            <a:ext cx="811303" cy="5957"/>
          </a:xfrm>
          <a:prstGeom prst="straightConnector1">
            <a:avLst/>
          </a:prstGeom>
          <a:noFill/>
          <a:ln w="57150" cap="flat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8" name="文本框 77">
            <a:extLst>
              <a:ext uri="{FF2B5EF4-FFF2-40B4-BE49-F238E27FC236}">
                <a16:creationId xmlns:a16="http://schemas.microsoft.com/office/drawing/2014/main" id="{B67136C0-612F-5F40-A9AA-4EFD4E40F2B3}"/>
              </a:ext>
            </a:extLst>
          </p:cNvPr>
          <p:cNvSpPr txBox="1"/>
          <p:nvPr/>
        </p:nvSpPr>
        <p:spPr>
          <a:xfrm>
            <a:off x="19085177" y="6145311"/>
            <a:ext cx="79508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待对接</a:t>
            </a:r>
          </a:p>
        </p:txBody>
      </p:sp>
    </p:spTree>
    <p:extLst>
      <p:ext uri="{BB962C8B-B14F-4D97-AF65-F5344CB8AC3E}">
        <p14:creationId xmlns:p14="http://schemas.microsoft.com/office/powerpoint/2010/main" val="146421040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630"/>
          <p:cNvSpPr>
            <a:spLocks noChangeArrowheads="1"/>
          </p:cNvSpPr>
          <p:nvPr/>
        </p:nvSpPr>
        <p:spPr bwMode="auto">
          <a:xfrm>
            <a:off x="446196" y="103998"/>
            <a:ext cx="15667678" cy="15691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l" defTabSz="914400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SzPct val="70000"/>
            </a:pPr>
            <a:r>
              <a:rPr kumimoji="1" lang="en-US" altLang="zh-CN" sz="48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2.3</a:t>
            </a:r>
            <a:r>
              <a:rPr kumimoji="1" lang="zh-CN" altLang="en-US" sz="48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 系统功能应用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41D398C-3862-194B-897B-4FC5ABF976AD}"/>
              </a:ext>
            </a:extLst>
          </p:cNvPr>
          <p:cNvSpPr/>
          <p:nvPr/>
        </p:nvSpPr>
        <p:spPr bwMode="auto">
          <a:xfrm>
            <a:off x="773465" y="2609696"/>
            <a:ext cx="2589514" cy="868791"/>
          </a:xfrm>
          <a:prstGeom prst="rect">
            <a:avLst/>
          </a:prstGeom>
          <a:solidFill>
            <a:srgbClr val="C29913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zh-CN" altLang="en-US" sz="3600" b="1" dirty="0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功能角色</a:t>
            </a:r>
            <a:endParaRPr lang="en-US" altLang="zh-CN" sz="3600" b="1" kern="0" dirty="0">
              <a:solidFill>
                <a:prstClr val="white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48A26F7-36B9-764F-8AE1-A643DF0A3B80}"/>
              </a:ext>
            </a:extLst>
          </p:cNvPr>
          <p:cNvSpPr/>
          <p:nvPr/>
        </p:nvSpPr>
        <p:spPr bwMode="auto">
          <a:xfrm>
            <a:off x="3771547" y="2608765"/>
            <a:ext cx="3517200" cy="868791"/>
          </a:xfrm>
          <a:prstGeom prst="rect">
            <a:avLst/>
          </a:prstGeom>
          <a:solidFill>
            <a:srgbClr val="B18F17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zh-CN" altLang="en-US" sz="2300" b="1" kern="0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融创研发设计人员</a:t>
            </a:r>
            <a:endParaRPr lang="en-US" altLang="zh-CN" sz="2300" b="1" kern="0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A7C5752-4AF2-0340-9578-71FBA9E96A29}"/>
              </a:ext>
            </a:extLst>
          </p:cNvPr>
          <p:cNvSpPr/>
          <p:nvPr/>
        </p:nvSpPr>
        <p:spPr bwMode="auto">
          <a:xfrm>
            <a:off x="7869783" y="2608765"/>
            <a:ext cx="3517200" cy="868791"/>
          </a:xfrm>
          <a:prstGeom prst="rect">
            <a:avLst/>
          </a:prstGeom>
          <a:solidFill>
            <a:srgbClr val="B18F17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zh-CN" altLang="en-US" sz="2300" b="1" kern="0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方案</a:t>
            </a:r>
            <a:r>
              <a:rPr lang="en-US" altLang="zh-CN" sz="2300" b="1" kern="0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/</a:t>
            </a:r>
            <a:r>
              <a:rPr lang="zh-CN" altLang="en-US" sz="2300" b="1" kern="0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施工图设计人员</a:t>
            </a:r>
            <a:endParaRPr lang="en-US" altLang="zh-CN" sz="2300" b="1" kern="0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B2F4484-D6C1-2645-ACC8-9AE8CB933B4B}"/>
              </a:ext>
            </a:extLst>
          </p:cNvPr>
          <p:cNvSpPr/>
          <p:nvPr/>
        </p:nvSpPr>
        <p:spPr bwMode="auto">
          <a:xfrm>
            <a:off x="16200067" y="2608765"/>
            <a:ext cx="3517200" cy="868791"/>
          </a:xfrm>
          <a:prstGeom prst="rect">
            <a:avLst/>
          </a:prstGeom>
          <a:solidFill>
            <a:srgbClr val="B18F17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zh-CN" altLang="en-US" sz="2300" b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融创成本人员</a:t>
            </a:r>
            <a:endParaRPr lang="en-US" altLang="zh-CN" sz="2300" b="1" kern="0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A6561DD-A190-A847-8B0C-0329CBD05B65}"/>
              </a:ext>
            </a:extLst>
          </p:cNvPr>
          <p:cNvSpPr/>
          <p:nvPr/>
        </p:nvSpPr>
        <p:spPr bwMode="auto">
          <a:xfrm>
            <a:off x="788950" y="3802630"/>
            <a:ext cx="2589514" cy="8060502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5" name="五边形 34">
            <a:extLst>
              <a:ext uri="{FF2B5EF4-FFF2-40B4-BE49-F238E27FC236}">
                <a16:creationId xmlns:a16="http://schemas.microsoft.com/office/drawing/2014/main" id="{020AD69E-FF09-9641-94F6-6F925AFDFB74}"/>
              </a:ext>
            </a:extLst>
          </p:cNvPr>
          <p:cNvSpPr/>
          <p:nvPr/>
        </p:nvSpPr>
        <p:spPr>
          <a:xfrm rot="5400000">
            <a:off x="1555313" y="3612559"/>
            <a:ext cx="1022795" cy="2157929"/>
          </a:xfrm>
          <a:prstGeom prst="homePlate">
            <a:avLst>
              <a:gd name="adj" fmla="val 2232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ctr" defTabSz="622300">
              <a:lnSpc>
                <a:spcPct val="90000"/>
              </a:lnSpc>
              <a:spcAft>
                <a:spcPct val="35000"/>
              </a:spcAft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方案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defTabSz="622300">
              <a:lnSpc>
                <a:spcPct val="90000"/>
              </a:lnSpc>
              <a:spcAft>
                <a:spcPct val="35000"/>
              </a:spcAft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设计阶段</a:t>
            </a:r>
          </a:p>
        </p:txBody>
      </p:sp>
      <p:sp>
        <p:nvSpPr>
          <p:cNvPr id="36" name="五边形 35">
            <a:extLst>
              <a:ext uri="{FF2B5EF4-FFF2-40B4-BE49-F238E27FC236}">
                <a16:creationId xmlns:a16="http://schemas.microsoft.com/office/drawing/2014/main" id="{C16FFE41-3B0C-0E42-B898-A66D011884BD}"/>
              </a:ext>
            </a:extLst>
          </p:cNvPr>
          <p:cNvSpPr/>
          <p:nvPr/>
        </p:nvSpPr>
        <p:spPr>
          <a:xfrm rot="5400000">
            <a:off x="1555312" y="5013887"/>
            <a:ext cx="1022797" cy="2157929"/>
          </a:xfrm>
          <a:prstGeom prst="homePlate">
            <a:avLst>
              <a:gd name="adj" fmla="val 2232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ctr" defTabSz="622300">
              <a:lnSpc>
                <a:spcPct val="90000"/>
              </a:lnSpc>
              <a:spcAft>
                <a:spcPct val="35000"/>
              </a:spcAft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施工图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defTabSz="622300">
              <a:lnSpc>
                <a:spcPct val="90000"/>
              </a:lnSpc>
              <a:spcAft>
                <a:spcPct val="35000"/>
              </a:spcAft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设计阶段</a:t>
            </a:r>
          </a:p>
        </p:txBody>
      </p:sp>
      <p:sp>
        <p:nvSpPr>
          <p:cNvPr id="37" name="五边形 36">
            <a:extLst>
              <a:ext uri="{FF2B5EF4-FFF2-40B4-BE49-F238E27FC236}">
                <a16:creationId xmlns:a16="http://schemas.microsoft.com/office/drawing/2014/main" id="{12A9D975-6EFC-F249-BF42-7D790CD63045}"/>
              </a:ext>
            </a:extLst>
          </p:cNvPr>
          <p:cNvSpPr/>
          <p:nvPr/>
        </p:nvSpPr>
        <p:spPr>
          <a:xfrm rot="5400000">
            <a:off x="1555311" y="6364621"/>
            <a:ext cx="1022797" cy="2157929"/>
          </a:xfrm>
          <a:prstGeom prst="homePlate">
            <a:avLst>
              <a:gd name="adj" fmla="val 2232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ctr" defTabSz="622300">
              <a:lnSpc>
                <a:spcPct val="90000"/>
              </a:lnSpc>
              <a:spcAft>
                <a:spcPct val="35000"/>
              </a:spcAft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深化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defTabSz="622300">
              <a:lnSpc>
                <a:spcPct val="90000"/>
              </a:lnSpc>
              <a:spcAft>
                <a:spcPct val="35000"/>
              </a:spcAft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设计阶段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49773D20-7528-B344-AD6D-8EB81CE87ACD}"/>
              </a:ext>
            </a:extLst>
          </p:cNvPr>
          <p:cNvSpPr/>
          <p:nvPr/>
        </p:nvSpPr>
        <p:spPr>
          <a:xfrm>
            <a:off x="3628019" y="3839854"/>
            <a:ext cx="20309785" cy="8023277"/>
          </a:xfrm>
          <a:prstGeom prst="roundRect">
            <a:avLst>
              <a:gd name="adj" fmla="val 2859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endParaRPr lang="zh-CN" altLang="en-US" sz="4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F228340E-31B7-7045-A92A-140CF908E94D}"/>
              </a:ext>
            </a:extLst>
          </p:cNvPr>
          <p:cNvSpPr/>
          <p:nvPr/>
        </p:nvSpPr>
        <p:spPr bwMode="auto">
          <a:xfrm>
            <a:off x="20365209" y="2608765"/>
            <a:ext cx="3517200" cy="868791"/>
          </a:xfrm>
          <a:prstGeom prst="rect">
            <a:avLst/>
          </a:prstGeom>
          <a:solidFill>
            <a:srgbClr val="B18F17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zh-CN" altLang="en-US" sz="2300" b="1" kern="0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成本咨询顾问</a:t>
            </a:r>
            <a:endParaRPr lang="en-US" altLang="zh-CN" sz="2300" b="1" kern="0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68BC04FF-CF3D-6C45-A24D-C8B12DD09C5D}"/>
              </a:ext>
            </a:extLst>
          </p:cNvPr>
          <p:cNvSpPr/>
          <p:nvPr/>
        </p:nvSpPr>
        <p:spPr bwMode="auto">
          <a:xfrm>
            <a:off x="12034925" y="2608765"/>
            <a:ext cx="3517200" cy="868791"/>
          </a:xfrm>
          <a:prstGeom prst="rect">
            <a:avLst/>
          </a:prstGeom>
          <a:solidFill>
            <a:srgbClr val="B18F17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zh-CN" altLang="en-US" sz="2300" b="1" kern="0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深化设计人员</a:t>
            </a:r>
            <a:endParaRPr lang="en-US" altLang="zh-CN" sz="2300" b="1" kern="0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9" name="流程图: 过程 87">
            <a:extLst>
              <a:ext uri="{FF2B5EF4-FFF2-40B4-BE49-F238E27FC236}">
                <a16:creationId xmlns:a16="http://schemas.microsoft.com/office/drawing/2014/main" id="{E1A223EA-DC4E-8D4A-A36F-64A2D956828C}"/>
              </a:ext>
            </a:extLst>
          </p:cNvPr>
          <p:cNvSpPr/>
          <p:nvPr/>
        </p:nvSpPr>
        <p:spPr bwMode="auto">
          <a:xfrm>
            <a:off x="3908545" y="4180126"/>
            <a:ext cx="3243204" cy="773265"/>
          </a:xfrm>
          <a:prstGeom prst="flowChartProcess">
            <a:avLst/>
          </a:prstGeom>
          <a:noFill/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下载方案设计图，审图</a:t>
            </a:r>
            <a:endParaRPr lang="en-US" altLang="zh-CN" sz="2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0" name="流程图: 过程 87">
            <a:extLst>
              <a:ext uri="{FF2B5EF4-FFF2-40B4-BE49-F238E27FC236}">
                <a16:creationId xmlns:a16="http://schemas.microsoft.com/office/drawing/2014/main" id="{BF660562-C061-C148-887C-951B792AD90D}"/>
              </a:ext>
            </a:extLst>
          </p:cNvPr>
          <p:cNvSpPr/>
          <p:nvPr/>
        </p:nvSpPr>
        <p:spPr bwMode="auto">
          <a:xfrm>
            <a:off x="3908545" y="5597987"/>
            <a:ext cx="3243204" cy="773265"/>
          </a:xfrm>
          <a:prstGeom prst="flowChartProcess">
            <a:avLst/>
          </a:prstGeom>
          <a:noFill/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下载施工设计图，审图</a:t>
            </a:r>
            <a:endParaRPr lang="en-US" altLang="zh-CN" sz="2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1" name="流程图: 过程 87">
            <a:extLst>
              <a:ext uri="{FF2B5EF4-FFF2-40B4-BE49-F238E27FC236}">
                <a16:creationId xmlns:a16="http://schemas.microsoft.com/office/drawing/2014/main" id="{9E5A7E22-DF5A-5A4E-B9FE-7B7FB0D245E3}"/>
              </a:ext>
            </a:extLst>
          </p:cNvPr>
          <p:cNvSpPr/>
          <p:nvPr/>
        </p:nvSpPr>
        <p:spPr bwMode="auto">
          <a:xfrm>
            <a:off x="3908545" y="7024374"/>
            <a:ext cx="3243204" cy="773265"/>
          </a:xfrm>
          <a:prstGeom prst="flowChartProcess">
            <a:avLst/>
          </a:prstGeom>
          <a:noFill/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下载深化设计图，审图</a:t>
            </a:r>
            <a:endParaRPr lang="en-US" altLang="zh-CN" sz="2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3" name="流程图: 过程 87">
            <a:extLst>
              <a:ext uri="{FF2B5EF4-FFF2-40B4-BE49-F238E27FC236}">
                <a16:creationId xmlns:a16="http://schemas.microsoft.com/office/drawing/2014/main" id="{6939405C-59E2-A245-8343-D50DC245B173}"/>
              </a:ext>
            </a:extLst>
          </p:cNvPr>
          <p:cNvSpPr/>
          <p:nvPr/>
        </p:nvSpPr>
        <p:spPr bwMode="auto">
          <a:xfrm>
            <a:off x="8024165" y="4180677"/>
            <a:ext cx="3243204" cy="773265"/>
          </a:xfrm>
          <a:prstGeom prst="flowChartProcess">
            <a:avLst/>
          </a:prstGeom>
          <a:noFill/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搜索标准模块、绘图</a:t>
            </a:r>
            <a:endParaRPr lang="en-US" altLang="zh-CN" sz="2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76" name="图片 75" descr="图片包含 屏幕截图&#10;&#10;描述已自动生成">
            <a:extLst>
              <a:ext uri="{FF2B5EF4-FFF2-40B4-BE49-F238E27FC236}">
                <a16:creationId xmlns:a16="http://schemas.microsoft.com/office/drawing/2014/main" id="{4C0391FD-7DB8-1543-8F62-B60887EE2D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2" t="6847" r="1149" b="36160"/>
          <a:stretch/>
        </p:blipFill>
        <p:spPr>
          <a:xfrm>
            <a:off x="3693559" y="8843081"/>
            <a:ext cx="3673176" cy="22594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8" name="矩形 77">
            <a:extLst>
              <a:ext uri="{FF2B5EF4-FFF2-40B4-BE49-F238E27FC236}">
                <a16:creationId xmlns:a16="http://schemas.microsoft.com/office/drawing/2014/main" id="{DF10D18C-4F79-0B4D-825C-B5CCE02AEFC2}"/>
              </a:ext>
            </a:extLst>
          </p:cNvPr>
          <p:cNvSpPr/>
          <p:nvPr/>
        </p:nvSpPr>
        <p:spPr>
          <a:xfrm>
            <a:off x="8041550" y="7787064"/>
            <a:ext cx="8738984" cy="4932072"/>
          </a:xfrm>
          <a:prstGeom prst="rect">
            <a:avLst/>
          </a:prstGeom>
          <a:noFill/>
          <a:ln w="127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0" name="流程图: 过程 87">
            <a:extLst>
              <a:ext uri="{FF2B5EF4-FFF2-40B4-BE49-F238E27FC236}">
                <a16:creationId xmlns:a16="http://schemas.microsoft.com/office/drawing/2014/main" id="{1D723A33-E6F2-3049-B907-0C3E7C065D27}"/>
              </a:ext>
            </a:extLst>
          </p:cNvPr>
          <p:cNvSpPr/>
          <p:nvPr/>
        </p:nvSpPr>
        <p:spPr bwMode="auto">
          <a:xfrm>
            <a:off x="8024165" y="5597987"/>
            <a:ext cx="3243204" cy="773265"/>
          </a:xfrm>
          <a:prstGeom prst="flowChartProcess">
            <a:avLst/>
          </a:prstGeom>
          <a:noFill/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搜索标准模块、绘图</a:t>
            </a:r>
            <a:endParaRPr lang="en-US" altLang="zh-CN" sz="2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2" name="流程图: 过程 87">
            <a:extLst>
              <a:ext uri="{FF2B5EF4-FFF2-40B4-BE49-F238E27FC236}">
                <a16:creationId xmlns:a16="http://schemas.microsoft.com/office/drawing/2014/main" id="{331CE998-7EA5-C84C-9C0F-9B461A922737}"/>
              </a:ext>
            </a:extLst>
          </p:cNvPr>
          <p:cNvSpPr/>
          <p:nvPr/>
        </p:nvSpPr>
        <p:spPr bwMode="auto">
          <a:xfrm>
            <a:off x="8024165" y="7024373"/>
            <a:ext cx="3243204" cy="773265"/>
          </a:xfrm>
          <a:prstGeom prst="flowChartProcess">
            <a:avLst/>
          </a:prstGeom>
          <a:noFill/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下载图纸，查看二次深化图</a:t>
            </a:r>
            <a:endParaRPr lang="en-US" altLang="zh-CN" sz="2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3" name="流程图: 过程 87">
            <a:extLst>
              <a:ext uri="{FF2B5EF4-FFF2-40B4-BE49-F238E27FC236}">
                <a16:creationId xmlns:a16="http://schemas.microsoft.com/office/drawing/2014/main" id="{28883B73-FC9D-C44F-AE22-AD430D2833D9}"/>
              </a:ext>
            </a:extLst>
          </p:cNvPr>
          <p:cNvSpPr/>
          <p:nvPr/>
        </p:nvSpPr>
        <p:spPr bwMode="auto">
          <a:xfrm>
            <a:off x="12308921" y="7024373"/>
            <a:ext cx="3243204" cy="773265"/>
          </a:xfrm>
          <a:prstGeom prst="flowChartProcess">
            <a:avLst/>
          </a:prstGeom>
          <a:noFill/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下载施工设计图，进行深化</a:t>
            </a:r>
            <a:endParaRPr lang="en-US" altLang="zh-CN" sz="2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4" name="流程图: 过程 87">
            <a:extLst>
              <a:ext uri="{FF2B5EF4-FFF2-40B4-BE49-F238E27FC236}">
                <a16:creationId xmlns:a16="http://schemas.microsoft.com/office/drawing/2014/main" id="{031BE13A-88A7-8F4A-969E-581EFAB98ED9}"/>
              </a:ext>
            </a:extLst>
          </p:cNvPr>
          <p:cNvSpPr/>
          <p:nvPr/>
        </p:nvSpPr>
        <p:spPr bwMode="auto">
          <a:xfrm>
            <a:off x="16474063" y="5597987"/>
            <a:ext cx="3243204" cy="773265"/>
          </a:xfrm>
          <a:prstGeom prst="flowChartProcess">
            <a:avLst/>
          </a:prstGeom>
          <a:noFill/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导出施工图纸设计算量</a:t>
            </a:r>
            <a:endParaRPr lang="en-US" altLang="zh-CN" sz="2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5" name="流程图: 过程 87">
            <a:extLst>
              <a:ext uri="{FF2B5EF4-FFF2-40B4-BE49-F238E27FC236}">
                <a16:creationId xmlns:a16="http://schemas.microsoft.com/office/drawing/2014/main" id="{C536FB8B-333B-1F40-AC38-83D0A218C729}"/>
              </a:ext>
            </a:extLst>
          </p:cNvPr>
          <p:cNvSpPr/>
          <p:nvPr/>
        </p:nvSpPr>
        <p:spPr bwMode="auto">
          <a:xfrm>
            <a:off x="16501760" y="6978920"/>
            <a:ext cx="3243204" cy="773265"/>
          </a:xfrm>
          <a:prstGeom prst="flowChartProcess">
            <a:avLst/>
          </a:prstGeom>
          <a:noFill/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导出深化图纸设计算量</a:t>
            </a:r>
            <a:endParaRPr lang="en-US" altLang="zh-CN" sz="2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6" name="流程图: 过程 87">
            <a:extLst>
              <a:ext uri="{FF2B5EF4-FFF2-40B4-BE49-F238E27FC236}">
                <a16:creationId xmlns:a16="http://schemas.microsoft.com/office/drawing/2014/main" id="{80D8EBFB-7F05-DD41-91CD-DEED0E8C9E7F}"/>
              </a:ext>
            </a:extLst>
          </p:cNvPr>
          <p:cNvSpPr/>
          <p:nvPr/>
        </p:nvSpPr>
        <p:spPr bwMode="auto">
          <a:xfrm>
            <a:off x="20475455" y="6978919"/>
            <a:ext cx="3243204" cy="773265"/>
          </a:xfrm>
          <a:prstGeom prst="flowChartProcess">
            <a:avLst/>
          </a:prstGeom>
          <a:noFill/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导出深化图纸设计算量</a:t>
            </a:r>
            <a:endParaRPr lang="en-US" altLang="zh-CN" sz="2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7" name="五边形 86">
            <a:extLst>
              <a:ext uri="{FF2B5EF4-FFF2-40B4-BE49-F238E27FC236}">
                <a16:creationId xmlns:a16="http://schemas.microsoft.com/office/drawing/2014/main" id="{1BC0C0CF-2001-354F-9259-8D0F3A936501}"/>
              </a:ext>
            </a:extLst>
          </p:cNvPr>
          <p:cNvSpPr/>
          <p:nvPr/>
        </p:nvSpPr>
        <p:spPr>
          <a:xfrm>
            <a:off x="987744" y="8558561"/>
            <a:ext cx="2157929" cy="2157929"/>
          </a:xfrm>
          <a:prstGeom prst="homePlate">
            <a:avLst>
              <a:gd name="adj" fmla="val 2232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ctr" defTabSz="622300">
              <a:lnSpc>
                <a:spcPct val="90000"/>
              </a:lnSpc>
              <a:spcAft>
                <a:spcPct val="35000"/>
              </a:spcAft>
            </a:pPr>
            <a:endPara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5A891DF-72E5-9D40-BCD2-69292D1F24E5}"/>
              </a:ext>
            </a:extLst>
          </p:cNvPr>
          <p:cNvSpPr txBox="1"/>
          <p:nvPr/>
        </p:nvSpPr>
        <p:spPr>
          <a:xfrm>
            <a:off x="1069492" y="9401563"/>
            <a:ext cx="194925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主要操作界面</a:t>
            </a:r>
          </a:p>
        </p:txBody>
      </p:sp>
      <p:pic>
        <p:nvPicPr>
          <p:cNvPr id="88" name="图片 87">
            <a:extLst>
              <a:ext uri="{FF2B5EF4-FFF2-40B4-BE49-F238E27FC236}">
                <a16:creationId xmlns:a16="http://schemas.microsoft.com/office/drawing/2014/main" id="{62AF436D-BF22-4A49-80E1-D2A632B0D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335" y="8824297"/>
            <a:ext cx="3485950" cy="2358734"/>
          </a:xfrm>
          <a:prstGeom prst="rect">
            <a:avLst/>
          </a:prstGeom>
        </p:spPr>
      </p:pic>
      <p:pic>
        <p:nvPicPr>
          <p:cNvPr id="89" name="图片 88">
            <a:extLst>
              <a:ext uri="{FF2B5EF4-FFF2-40B4-BE49-F238E27FC236}">
                <a16:creationId xmlns:a16="http://schemas.microsoft.com/office/drawing/2014/main" id="{FDD05D0B-9505-8C46-A6E5-B696E2665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6708" y="9504444"/>
            <a:ext cx="1503905" cy="1146634"/>
          </a:xfrm>
          <a:prstGeom prst="rect">
            <a:avLst/>
          </a:prstGeom>
        </p:spPr>
      </p:pic>
      <p:pic>
        <p:nvPicPr>
          <p:cNvPr id="103" name="图片 102">
            <a:extLst>
              <a:ext uri="{FF2B5EF4-FFF2-40B4-BE49-F238E27FC236}">
                <a16:creationId xmlns:a16="http://schemas.microsoft.com/office/drawing/2014/main" id="{9D5FFB2C-389F-A64E-83E6-D31732FC5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8528" y="8843081"/>
            <a:ext cx="3458190" cy="2339950"/>
          </a:xfrm>
          <a:prstGeom prst="rect">
            <a:avLst/>
          </a:prstGeom>
        </p:spPr>
      </p:pic>
      <p:pic>
        <p:nvPicPr>
          <p:cNvPr id="102" name="图片 101" descr="图片包含 屏幕截图&#10;&#10;描述已自动生成">
            <a:extLst>
              <a:ext uri="{FF2B5EF4-FFF2-40B4-BE49-F238E27FC236}">
                <a16:creationId xmlns:a16="http://schemas.microsoft.com/office/drawing/2014/main" id="{C031A0E0-AD1E-D047-A5D2-87651FBE3B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2205" y="9394638"/>
            <a:ext cx="1400273" cy="1519115"/>
          </a:xfrm>
          <a:prstGeom prst="rect">
            <a:avLst/>
          </a:prstGeom>
        </p:spPr>
      </p:pic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9F819B90-FD72-5143-8185-6209D374222B}"/>
              </a:ext>
            </a:extLst>
          </p:cNvPr>
          <p:cNvGrpSpPr/>
          <p:nvPr/>
        </p:nvGrpSpPr>
        <p:grpSpPr>
          <a:xfrm>
            <a:off x="16517371" y="8757391"/>
            <a:ext cx="6978263" cy="2555760"/>
            <a:chOff x="1905096" y="1921942"/>
            <a:chExt cx="15423851" cy="11399798"/>
          </a:xfrm>
        </p:grpSpPr>
        <p:pic>
          <p:nvPicPr>
            <p:cNvPr id="105" name="图片 104">
              <a:extLst>
                <a:ext uri="{FF2B5EF4-FFF2-40B4-BE49-F238E27FC236}">
                  <a16:creationId xmlns:a16="http://schemas.microsoft.com/office/drawing/2014/main" id="{23937569-5FF0-D34C-BB3D-8E3172121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05096" y="1938668"/>
              <a:ext cx="3064209" cy="11383072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106" name="图片 105">
              <a:extLst>
                <a:ext uri="{FF2B5EF4-FFF2-40B4-BE49-F238E27FC236}">
                  <a16:creationId xmlns:a16="http://schemas.microsoft.com/office/drawing/2014/main" id="{E630891A-322A-964A-A860-18BCC918C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21557" y="1921942"/>
              <a:ext cx="12307390" cy="5829300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107" name="图片 106">
              <a:extLst>
                <a:ext uri="{FF2B5EF4-FFF2-40B4-BE49-F238E27FC236}">
                  <a16:creationId xmlns:a16="http://schemas.microsoft.com/office/drawing/2014/main" id="{950944FD-758C-6A48-BDA8-D5C70D606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21557" y="6419244"/>
              <a:ext cx="12307390" cy="6893397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</p:grpSp>
      <p:cxnSp>
        <p:nvCxnSpPr>
          <p:cNvPr id="110" name="直线连接符 109">
            <a:extLst>
              <a:ext uri="{FF2B5EF4-FFF2-40B4-BE49-F238E27FC236}">
                <a16:creationId xmlns:a16="http://schemas.microsoft.com/office/drawing/2014/main" id="{24B998F7-43BC-5E4C-A796-22E94C6E64E0}"/>
              </a:ext>
            </a:extLst>
          </p:cNvPr>
          <p:cNvCxnSpPr>
            <a:cxnSpLocks/>
          </p:cNvCxnSpPr>
          <p:nvPr/>
        </p:nvCxnSpPr>
        <p:spPr>
          <a:xfrm flipH="1">
            <a:off x="3628020" y="6675995"/>
            <a:ext cx="20309784" cy="0"/>
          </a:xfrm>
          <a:prstGeom prst="line">
            <a:avLst/>
          </a:prstGeom>
          <a:noFill/>
          <a:ln w="25400" cap="flat">
            <a:solidFill>
              <a:schemeClr val="bg1">
                <a:lumMod val="75000"/>
              </a:schemeClr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1" name="直线连接符 110">
            <a:extLst>
              <a:ext uri="{FF2B5EF4-FFF2-40B4-BE49-F238E27FC236}">
                <a16:creationId xmlns:a16="http://schemas.microsoft.com/office/drawing/2014/main" id="{F224D630-BF2C-D44C-B489-A2A55F8152B7}"/>
              </a:ext>
            </a:extLst>
          </p:cNvPr>
          <p:cNvCxnSpPr>
            <a:cxnSpLocks/>
          </p:cNvCxnSpPr>
          <p:nvPr/>
        </p:nvCxnSpPr>
        <p:spPr>
          <a:xfrm flipH="1">
            <a:off x="3628019" y="5270941"/>
            <a:ext cx="20309784" cy="0"/>
          </a:xfrm>
          <a:prstGeom prst="line">
            <a:avLst/>
          </a:prstGeom>
          <a:noFill/>
          <a:ln w="25400" cap="flat">
            <a:solidFill>
              <a:schemeClr val="bg1">
                <a:lumMod val="75000"/>
              </a:schemeClr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2" name="直线连接符 111">
            <a:extLst>
              <a:ext uri="{FF2B5EF4-FFF2-40B4-BE49-F238E27FC236}">
                <a16:creationId xmlns:a16="http://schemas.microsoft.com/office/drawing/2014/main" id="{AB8956B5-565D-3B44-BD06-C7C96E77E6DD}"/>
              </a:ext>
            </a:extLst>
          </p:cNvPr>
          <p:cNvCxnSpPr>
            <a:cxnSpLocks/>
          </p:cNvCxnSpPr>
          <p:nvPr/>
        </p:nvCxnSpPr>
        <p:spPr>
          <a:xfrm flipH="1">
            <a:off x="3628019" y="8037867"/>
            <a:ext cx="20309784" cy="0"/>
          </a:xfrm>
          <a:prstGeom prst="line">
            <a:avLst/>
          </a:prstGeom>
          <a:noFill/>
          <a:ln w="25400" cap="flat">
            <a:solidFill>
              <a:schemeClr val="bg1">
                <a:lumMod val="75000"/>
              </a:schemeClr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3" name="文本框 42">
            <a:hlinkClick r:id="rId10"/>
            <a:extLst>
              <a:ext uri="{FF2B5EF4-FFF2-40B4-BE49-F238E27FC236}">
                <a16:creationId xmlns:a16="http://schemas.microsoft.com/office/drawing/2014/main" id="{4170A141-D165-2B46-85E1-14B5F2C4799D}"/>
              </a:ext>
            </a:extLst>
          </p:cNvPr>
          <p:cNvSpPr txBox="1"/>
          <p:nvPr/>
        </p:nvSpPr>
        <p:spPr>
          <a:xfrm>
            <a:off x="21854159" y="13060422"/>
            <a:ext cx="1641475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000" b="0" i="0" u="sng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系统原型</a:t>
            </a:r>
          </a:p>
        </p:txBody>
      </p:sp>
      <p:cxnSp>
        <p:nvCxnSpPr>
          <p:cNvPr id="44" name="直线连接符 43">
            <a:extLst>
              <a:ext uri="{FF2B5EF4-FFF2-40B4-BE49-F238E27FC236}">
                <a16:creationId xmlns:a16="http://schemas.microsoft.com/office/drawing/2014/main" id="{4C8E8998-180C-1142-9A2A-1330AF9033E1}"/>
              </a:ext>
            </a:extLst>
          </p:cNvPr>
          <p:cNvCxnSpPr>
            <a:cxnSpLocks/>
          </p:cNvCxnSpPr>
          <p:nvPr/>
        </p:nvCxnSpPr>
        <p:spPr>
          <a:xfrm flipH="1">
            <a:off x="788950" y="5270941"/>
            <a:ext cx="2574029" cy="0"/>
          </a:xfrm>
          <a:prstGeom prst="line">
            <a:avLst/>
          </a:prstGeom>
          <a:noFill/>
          <a:ln w="25400" cap="flat">
            <a:solidFill>
              <a:schemeClr val="bg1">
                <a:lumMod val="75000"/>
              </a:schemeClr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直线连接符 45">
            <a:extLst>
              <a:ext uri="{FF2B5EF4-FFF2-40B4-BE49-F238E27FC236}">
                <a16:creationId xmlns:a16="http://schemas.microsoft.com/office/drawing/2014/main" id="{C4C5406F-6CAA-CA4E-AF47-8DE82E982BCC}"/>
              </a:ext>
            </a:extLst>
          </p:cNvPr>
          <p:cNvCxnSpPr>
            <a:cxnSpLocks/>
          </p:cNvCxnSpPr>
          <p:nvPr/>
        </p:nvCxnSpPr>
        <p:spPr>
          <a:xfrm flipH="1">
            <a:off x="804435" y="6675995"/>
            <a:ext cx="2574029" cy="0"/>
          </a:xfrm>
          <a:prstGeom prst="line">
            <a:avLst/>
          </a:prstGeom>
          <a:noFill/>
          <a:ln w="25400" cap="flat">
            <a:solidFill>
              <a:schemeClr val="bg1">
                <a:lumMod val="75000"/>
              </a:schemeClr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直线连接符 46">
            <a:extLst>
              <a:ext uri="{FF2B5EF4-FFF2-40B4-BE49-F238E27FC236}">
                <a16:creationId xmlns:a16="http://schemas.microsoft.com/office/drawing/2014/main" id="{B7008B49-0C2A-9D44-91D9-9B9E235F7C2D}"/>
              </a:ext>
            </a:extLst>
          </p:cNvPr>
          <p:cNvCxnSpPr>
            <a:cxnSpLocks/>
          </p:cNvCxnSpPr>
          <p:nvPr/>
        </p:nvCxnSpPr>
        <p:spPr>
          <a:xfrm flipH="1">
            <a:off x="788950" y="8037867"/>
            <a:ext cx="2574029" cy="0"/>
          </a:xfrm>
          <a:prstGeom prst="line">
            <a:avLst/>
          </a:prstGeom>
          <a:noFill/>
          <a:ln w="25400" cap="flat">
            <a:solidFill>
              <a:schemeClr val="bg1">
                <a:lumMod val="75000"/>
              </a:schemeClr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60356720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630"/>
          <p:cNvSpPr>
            <a:spLocks noChangeArrowheads="1"/>
          </p:cNvSpPr>
          <p:nvPr/>
        </p:nvSpPr>
        <p:spPr bwMode="auto">
          <a:xfrm>
            <a:off x="446196" y="81442"/>
            <a:ext cx="15667678" cy="15691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l" defTabSz="914400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SzPct val="70000"/>
            </a:pPr>
            <a:r>
              <a:rPr kumimoji="1" lang="en-US" altLang="zh-CN" sz="48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2.4  </a:t>
            </a:r>
            <a:r>
              <a:rPr kumimoji="1" lang="zh-CN" altLang="en-US" sz="48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融创研发设计人员应用界面</a:t>
            </a:r>
          </a:p>
        </p:txBody>
      </p:sp>
      <p:pic>
        <p:nvPicPr>
          <p:cNvPr id="7" name="图片 6" descr="图片包含 屏幕截图&#10;&#10;描述已自动生成">
            <a:extLst>
              <a:ext uri="{FF2B5EF4-FFF2-40B4-BE49-F238E27FC236}">
                <a16:creationId xmlns:a16="http://schemas.microsoft.com/office/drawing/2014/main" id="{95B6B2CA-E1B8-0849-966A-C54BC799CB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85" b="49277"/>
          <a:stretch/>
        </p:blipFill>
        <p:spPr>
          <a:xfrm>
            <a:off x="2917842" y="1933723"/>
            <a:ext cx="14220000" cy="284948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76466D1-4175-BF48-9822-314F9671BE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65" b="45898"/>
          <a:stretch/>
        </p:blipFill>
        <p:spPr>
          <a:xfrm>
            <a:off x="5195386" y="2442650"/>
            <a:ext cx="2668051" cy="1780904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3D10324-10A2-D440-8769-44BBC41A93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1" t="12834"/>
          <a:stretch/>
        </p:blipFill>
        <p:spPr>
          <a:xfrm>
            <a:off x="4810079" y="4813252"/>
            <a:ext cx="12327763" cy="79058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C2DBE9F-BAAC-134F-B13D-047D1A15CD3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40" t="25798" r="25929" b="11387"/>
          <a:stretch/>
        </p:blipFill>
        <p:spPr>
          <a:xfrm>
            <a:off x="14819942" y="5954169"/>
            <a:ext cx="1828801" cy="69197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57B10DB-9B42-B741-88CC-E0615A7545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2844" y="1938668"/>
            <a:ext cx="3064209" cy="107804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FBF2162A-285A-3C41-9104-57E5DF57D1E2}"/>
              </a:ext>
            </a:extLst>
          </p:cNvPr>
          <p:cNvGrpSpPr/>
          <p:nvPr/>
        </p:nvGrpSpPr>
        <p:grpSpPr>
          <a:xfrm>
            <a:off x="8041550" y="7787064"/>
            <a:ext cx="8974118" cy="4932072"/>
            <a:chOff x="4572001" y="7605695"/>
            <a:chExt cx="11516338" cy="5867833"/>
          </a:xfrm>
        </p:grpSpPr>
        <p:pic>
          <p:nvPicPr>
            <p:cNvPr id="4" name="图片 3" descr="图片包含 屏幕截图&#10;&#10;描述已自动生成">
              <a:extLst>
                <a:ext uri="{FF2B5EF4-FFF2-40B4-BE49-F238E27FC236}">
                  <a16:creationId xmlns:a16="http://schemas.microsoft.com/office/drawing/2014/main" id="{1FEB2C76-0AED-1645-8F31-5697B8F167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52" t="6847" r="1149" b="36160"/>
            <a:stretch/>
          </p:blipFill>
          <p:spPr>
            <a:xfrm>
              <a:off x="5271048" y="7615082"/>
              <a:ext cx="10817291" cy="540167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058136F-4286-2149-8460-2FE1ED1D58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8887"/>
            <a:stretch/>
          </p:blipFill>
          <p:spPr>
            <a:xfrm>
              <a:off x="8191112" y="12793605"/>
              <a:ext cx="7164000" cy="589222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6769133-DA4E-9744-A383-710D698ACFEA}"/>
                </a:ext>
              </a:extLst>
            </p:cNvPr>
            <p:cNvSpPr/>
            <p:nvPr/>
          </p:nvSpPr>
          <p:spPr>
            <a:xfrm>
              <a:off x="4572001" y="7605695"/>
              <a:ext cx="11214594" cy="5867833"/>
            </a:xfrm>
            <a:prstGeom prst="rect">
              <a:avLst/>
            </a:prstGeom>
            <a:noFill/>
            <a:ln w="127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E9FCCACE-AA9B-3740-83BD-03DC4AF14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684049" y="12348757"/>
              <a:ext cx="1774261" cy="972982"/>
            </a:xfrm>
            <a:prstGeom prst="rect">
              <a:avLst/>
            </a:prstGeom>
            <a:ln w="57150">
              <a:solidFill>
                <a:srgbClr val="FF0000"/>
              </a:solidFill>
            </a:ln>
          </p:spPr>
        </p:pic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584E9ABA-CEEB-7749-B531-25C380D90D28}"/>
              </a:ext>
            </a:extLst>
          </p:cNvPr>
          <p:cNvSpPr/>
          <p:nvPr/>
        </p:nvSpPr>
        <p:spPr>
          <a:xfrm>
            <a:off x="5218495" y="4781060"/>
            <a:ext cx="6485824" cy="2133696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0BD8D84-B0C5-7F45-95D6-7821151E3F06}"/>
              </a:ext>
            </a:extLst>
          </p:cNvPr>
          <p:cNvSpPr/>
          <p:nvPr/>
        </p:nvSpPr>
        <p:spPr>
          <a:xfrm>
            <a:off x="17130625" y="1883614"/>
            <a:ext cx="4926099" cy="10836000"/>
          </a:xfrm>
          <a:prstGeom prst="rect">
            <a:avLst/>
          </a:prstGeom>
          <a:noFill/>
          <a:ln w="25400" cap="flat">
            <a:solidFill>
              <a:schemeClr val="bg1">
                <a:lumMod val="6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圆角矩形标注 67">
            <a:extLst>
              <a:ext uri="{FF2B5EF4-FFF2-40B4-BE49-F238E27FC236}">
                <a16:creationId xmlns:a16="http://schemas.microsoft.com/office/drawing/2014/main" id="{7C92E941-995A-004F-9030-C1A94666D537}"/>
              </a:ext>
            </a:extLst>
          </p:cNvPr>
          <p:cNvSpPr/>
          <p:nvPr/>
        </p:nvSpPr>
        <p:spPr>
          <a:xfrm>
            <a:off x="17652866" y="2442650"/>
            <a:ext cx="4178434" cy="1869390"/>
          </a:xfrm>
          <a:prstGeom prst="wedgeRoundRectCallout">
            <a:avLst>
              <a:gd name="adj1" fmla="val -61360"/>
              <a:gd name="adj2" fmla="val -33288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72000" tIns="0" rIns="36000" bIns="0" rtlCol="0" anchor="ctr"/>
          <a:lstStyle/>
          <a:p>
            <a:pPr algn="l" eaLnBrk="1">
              <a:lnSpc>
                <a:spcPct val="150000"/>
              </a:lnSpc>
              <a:defRPr/>
            </a:pPr>
            <a:r>
              <a:rPr lang="en-US" altLang="zh-CN" sz="2000" dirty="0"/>
              <a:t>1</a:t>
            </a:r>
            <a:r>
              <a:rPr lang="zh-CN" altLang="en-US" sz="2000" dirty="0"/>
              <a:t>、在项目管理列表中下载设计图纸；</a:t>
            </a:r>
            <a:endParaRPr lang="en-US" altLang="zh-CN" sz="2000" dirty="0"/>
          </a:p>
          <a:p>
            <a:pPr algn="l" eaLnBrk="1">
              <a:lnSpc>
                <a:spcPct val="150000"/>
              </a:lnSpc>
              <a:defRPr/>
            </a:pPr>
            <a:r>
              <a:rPr lang="en-US" altLang="zh-CN" sz="2000" dirty="0"/>
              <a:t>2</a:t>
            </a:r>
            <a:r>
              <a:rPr lang="zh-CN" altLang="en-US" sz="2000" dirty="0"/>
              <a:t>、可导出设计图纸对应的设计算量统计表。</a:t>
            </a:r>
            <a:endParaRPr lang="en-US" altLang="zh-CN" sz="2000" dirty="0"/>
          </a:p>
        </p:txBody>
      </p:sp>
      <p:sp>
        <p:nvSpPr>
          <p:cNvPr id="20" name="圆角矩形标注 67">
            <a:extLst>
              <a:ext uri="{FF2B5EF4-FFF2-40B4-BE49-F238E27FC236}">
                <a16:creationId xmlns:a16="http://schemas.microsoft.com/office/drawing/2014/main" id="{4915B7CD-ECA2-A848-9F74-10740EA2DDEF}"/>
              </a:ext>
            </a:extLst>
          </p:cNvPr>
          <p:cNvSpPr/>
          <p:nvPr/>
        </p:nvSpPr>
        <p:spPr>
          <a:xfrm>
            <a:off x="17619725" y="6300158"/>
            <a:ext cx="4211576" cy="1440000"/>
          </a:xfrm>
          <a:prstGeom prst="wedgeRoundRectCallout">
            <a:avLst>
              <a:gd name="adj1" fmla="val -61775"/>
              <a:gd name="adj2" fmla="val -40250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72000" tIns="0" rIns="36000" bIns="0" rtlCol="0" anchor="ctr"/>
          <a:lstStyle/>
          <a:p>
            <a:pPr lvl="0" algn="l">
              <a:lnSpc>
                <a:spcPct val="150000"/>
              </a:lnSpc>
            </a:pPr>
            <a:r>
              <a:rPr lang="en-US" altLang="zh-CN" sz="2000" dirty="0"/>
              <a:t>3</a:t>
            </a:r>
            <a:r>
              <a:rPr lang="zh-CN" altLang="en-US" sz="2000" dirty="0"/>
              <a:t>、在标准模块库中进行模块检索及管理维护。</a:t>
            </a:r>
            <a:endParaRPr lang="en-US" altLang="zh-CN" sz="2000" dirty="0"/>
          </a:p>
        </p:txBody>
      </p:sp>
      <p:sp>
        <p:nvSpPr>
          <p:cNvPr id="21" name="圆角矩形标注 67">
            <a:extLst>
              <a:ext uri="{FF2B5EF4-FFF2-40B4-BE49-F238E27FC236}">
                <a16:creationId xmlns:a16="http://schemas.microsoft.com/office/drawing/2014/main" id="{D4FFA7CD-2C61-494D-B673-51091FD26CA1}"/>
              </a:ext>
            </a:extLst>
          </p:cNvPr>
          <p:cNvSpPr/>
          <p:nvPr/>
        </p:nvSpPr>
        <p:spPr>
          <a:xfrm>
            <a:off x="17780897" y="10253100"/>
            <a:ext cx="4050403" cy="1440000"/>
          </a:xfrm>
          <a:prstGeom prst="wedgeRoundRectCallout">
            <a:avLst>
              <a:gd name="adj1" fmla="val -61724"/>
              <a:gd name="adj2" fmla="val -42158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72000" tIns="0" rIns="36000" bIns="0" rtlCol="0" anchor="ctr"/>
          <a:lstStyle/>
          <a:p>
            <a:pPr algn="l" eaLnBrk="1">
              <a:lnSpc>
                <a:spcPct val="150000"/>
              </a:lnSpc>
              <a:defRPr/>
            </a:pPr>
            <a:r>
              <a:rPr lang="en-US" altLang="zh-CN" sz="2000" dirty="0"/>
              <a:t>4</a:t>
            </a:r>
            <a:r>
              <a:rPr lang="zh-CN" altLang="en-US" sz="2000" dirty="0"/>
              <a:t>、集团</a:t>
            </a:r>
            <a:r>
              <a:rPr lang="en-US" altLang="zh-CN" sz="2000" dirty="0"/>
              <a:t>/</a:t>
            </a:r>
            <a:r>
              <a:rPr lang="zh-CN" altLang="en-US" sz="2000" dirty="0"/>
              <a:t>区域发布标准化模块，审核通过后生效。</a:t>
            </a:r>
            <a:endParaRPr lang="en-US" altLang="zh-CN" sz="20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FB2CB8F-4640-004F-92F0-C3F5F8C17F6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7000" b="22563"/>
          <a:stretch/>
        </p:blipFill>
        <p:spPr>
          <a:xfrm>
            <a:off x="14297122" y="2760848"/>
            <a:ext cx="2668050" cy="1780904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91863722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630"/>
          <p:cNvSpPr>
            <a:spLocks noChangeArrowheads="1"/>
          </p:cNvSpPr>
          <p:nvPr/>
        </p:nvSpPr>
        <p:spPr bwMode="auto">
          <a:xfrm>
            <a:off x="461374" y="39287"/>
            <a:ext cx="15667678" cy="15691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l" defTabSz="914400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SzPct val="70000"/>
            </a:pPr>
            <a:r>
              <a:rPr kumimoji="1" lang="en-US" altLang="zh-CN" sz="48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2.5  </a:t>
            </a:r>
            <a:r>
              <a:rPr kumimoji="1" lang="zh-CN" altLang="en-US" sz="48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方案</a:t>
            </a:r>
            <a:r>
              <a:rPr kumimoji="1" lang="en-US" altLang="zh-CN" sz="48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/</a:t>
            </a:r>
            <a:r>
              <a:rPr kumimoji="1" lang="zh-CN" altLang="en-US" sz="48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施工图设计人员应用界面（图纸设计）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DFCCADE-9FAD-F646-8A6C-D8983F566B3E}"/>
              </a:ext>
            </a:extLst>
          </p:cNvPr>
          <p:cNvGrpSpPr/>
          <p:nvPr/>
        </p:nvGrpSpPr>
        <p:grpSpPr>
          <a:xfrm>
            <a:off x="1822450" y="2069148"/>
            <a:ext cx="15667678" cy="10601379"/>
            <a:chOff x="2765943" y="1963382"/>
            <a:chExt cx="15667678" cy="10601379"/>
          </a:xfrm>
        </p:grpSpPr>
        <p:cxnSp>
          <p:nvCxnSpPr>
            <p:cNvPr id="22" name="直线箭头连接符 21">
              <a:extLst>
                <a:ext uri="{FF2B5EF4-FFF2-40B4-BE49-F238E27FC236}">
                  <a16:creationId xmlns:a16="http://schemas.microsoft.com/office/drawing/2014/main" id="{1ED5CD05-8068-7B40-A3F8-3890C65A9CB7}"/>
                </a:ext>
              </a:extLst>
            </p:cNvPr>
            <p:cNvCxnSpPr>
              <a:cxnSpLocks/>
            </p:cNvCxnSpPr>
            <p:nvPr/>
          </p:nvCxnSpPr>
          <p:spPr>
            <a:xfrm>
              <a:off x="13293968" y="4337906"/>
              <a:ext cx="3212123" cy="0"/>
            </a:xfrm>
            <a:prstGeom prst="straightConnector1">
              <a:avLst/>
            </a:prstGeom>
            <a:noFill/>
            <a:ln w="57150" cap="flat">
              <a:solidFill>
                <a:srgbClr val="FFC000"/>
              </a:solidFill>
              <a:prstDash val="dash"/>
              <a:round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直线箭头连接符 26">
              <a:extLst>
                <a:ext uri="{FF2B5EF4-FFF2-40B4-BE49-F238E27FC236}">
                  <a16:creationId xmlns:a16="http://schemas.microsoft.com/office/drawing/2014/main" id="{21D35029-6443-1848-9EBB-2DDFA94734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60862" y="7174505"/>
              <a:ext cx="5445229" cy="0"/>
            </a:xfrm>
            <a:prstGeom prst="straightConnector1">
              <a:avLst/>
            </a:prstGeom>
            <a:noFill/>
            <a:ln w="57150" cap="flat">
              <a:solidFill>
                <a:srgbClr val="FFC000"/>
              </a:solidFill>
              <a:prstDash val="dash"/>
              <a:round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直线箭头连接符 42">
              <a:extLst>
                <a:ext uri="{FF2B5EF4-FFF2-40B4-BE49-F238E27FC236}">
                  <a16:creationId xmlns:a16="http://schemas.microsoft.com/office/drawing/2014/main" id="{F8207308-FFBE-244E-AB39-2AB4FA3781D0}"/>
                </a:ext>
              </a:extLst>
            </p:cNvPr>
            <p:cNvCxnSpPr>
              <a:cxnSpLocks/>
            </p:cNvCxnSpPr>
            <p:nvPr/>
          </p:nvCxnSpPr>
          <p:spPr>
            <a:xfrm>
              <a:off x="12481882" y="10008570"/>
              <a:ext cx="3953871" cy="0"/>
            </a:xfrm>
            <a:prstGeom prst="straightConnector1">
              <a:avLst/>
            </a:prstGeom>
            <a:noFill/>
            <a:ln w="57150" cap="flat">
              <a:solidFill>
                <a:srgbClr val="FFC000"/>
              </a:solidFill>
              <a:prstDash val="dash"/>
              <a:round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28FE97D5-2FB1-924B-AF15-A3284A0F0575}"/>
                </a:ext>
              </a:extLst>
            </p:cNvPr>
            <p:cNvGrpSpPr/>
            <p:nvPr/>
          </p:nvGrpSpPr>
          <p:grpSpPr>
            <a:xfrm>
              <a:off x="2765943" y="1963382"/>
              <a:ext cx="15667678" cy="10601379"/>
              <a:chOff x="3984706" y="3222206"/>
              <a:chExt cx="12204700" cy="7594600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0477522A-DEDE-CA4E-911A-A1AE113373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84706" y="3222206"/>
                <a:ext cx="12204700" cy="7594600"/>
              </a:xfrm>
              <a:prstGeom prst="rect">
                <a:avLst/>
              </a:prstGeom>
            </p:spPr>
          </p:pic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8685C6B1-EE5E-4C43-8B2E-C402B37AA4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15636" y="5140572"/>
                <a:ext cx="6502400" cy="4559300"/>
              </a:xfrm>
              <a:prstGeom prst="rect">
                <a:avLst/>
              </a:prstGeom>
            </p:spPr>
          </p:pic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C02D11A9-BBBA-8C47-B5AA-D101353F06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218840" y="3887186"/>
                <a:ext cx="1666024" cy="1263880"/>
              </a:xfrm>
              <a:prstGeom prst="rect">
                <a:avLst/>
              </a:prstGeom>
            </p:spPr>
          </p:pic>
          <p:sp>
            <p:nvSpPr>
              <p:cNvPr id="19" name="圆角矩形 18">
                <a:extLst>
                  <a:ext uri="{FF2B5EF4-FFF2-40B4-BE49-F238E27FC236}">
                    <a16:creationId xmlns:a16="http://schemas.microsoft.com/office/drawing/2014/main" id="{E4D9DADD-51C7-6C41-8AA3-166967C5F85A}"/>
                  </a:ext>
                </a:extLst>
              </p:cNvPr>
              <p:cNvSpPr/>
              <p:nvPr/>
            </p:nvSpPr>
            <p:spPr>
              <a:xfrm>
                <a:off x="13021251" y="3420853"/>
                <a:ext cx="2016369" cy="2052000"/>
              </a:xfrm>
              <a:prstGeom prst="roundRect">
                <a:avLst/>
              </a:prstGeom>
              <a:noFill/>
              <a:ln w="28575" cap="flat">
                <a:solidFill>
                  <a:srgbClr val="FF0000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3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pic>
            <p:nvPicPr>
              <p:cNvPr id="38" name="Picture 6">
                <a:extLst>
                  <a:ext uri="{FF2B5EF4-FFF2-40B4-BE49-F238E27FC236}">
                    <a16:creationId xmlns:a16="http://schemas.microsoft.com/office/drawing/2014/main" id="{21B07B1B-2422-0342-A64E-21FF907FF8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/>
              <a:srcRect l="29700" t="43111" r="1351" b="20890"/>
              <a:stretch/>
            </p:blipFill>
            <p:spPr bwMode="auto">
              <a:xfrm>
                <a:off x="13017981" y="8079428"/>
                <a:ext cx="2519284" cy="1965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6" name="圆角矩形 25">
                <a:extLst>
                  <a:ext uri="{FF2B5EF4-FFF2-40B4-BE49-F238E27FC236}">
                    <a16:creationId xmlns:a16="http://schemas.microsoft.com/office/drawing/2014/main" id="{81FB7AE4-96BD-B44A-A79D-C17457DE9EA3}"/>
                  </a:ext>
                </a:extLst>
              </p:cNvPr>
              <p:cNvSpPr/>
              <p:nvPr/>
            </p:nvSpPr>
            <p:spPr>
              <a:xfrm>
                <a:off x="5516227" y="5062764"/>
                <a:ext cx="7021175" cy="4793736"/>
              </a:xfrm>
              <a:prstGeom prst="roundRect">
                <a:avLst/>
              </a:prstGeom>
              <a:noFill/>
              <a:ln w="19050" cap="flat">
                <a:solidFill>
                  <a:srgbClr val="FF0000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3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39" name="圆角矩形 38">
                <a:extLst>
                  <a:ext uri="{FF2B5EF4-FFF2-40B4-BE49-F238E27FC236}">
                    <a16:creationId xmlns:a16="http://schemas.microsoft.com/office/drawing/2014/main" id="{0783C1F6-E2C9-614E-BFCB-8B621FB800ED}"/>
                  </a:ext>
                </a:extLst>
              </p:cNvPr>
              <p:cNvSpPr/>
              <p:nvPr/>
            </p:nvSpPr>
            <p:spPr>
              <a:xfrm>
                <a:off x="12904480" y="7999862"/>
                <a:ext cx="2917847" cy="2052000"/>
              </a:xfrm>
              <a:prstGeom prst="roundRect">
                <a:avLst/>
              </a:prstGeom>
              <a:noFill/>
              <a:ln w="28575" cap="flat">
                <a:solidFill>
                  <a:srgbClr val="FF0000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3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47" name="文本框 303">
                <a:extLst>
                  <a:ext uri="{FF2B5EF4-FFF2-40B4-BE49-F238E27FC236}">
                    <a16:creationId xmlns:a16="http://schemas.microsoft.com/office/drawing/2014/main" id="{C76FD581-D0BF-D84C-BB7C-FE555DDE6177}"/>
                  </a:ext>
                </a:extLst>
              </p:cNvPr>
              <p:cNvSpPr txBox="1"/>
              <p:nvPr/>
            </p:nvSpPr>
            <p:spPr>
              <a:xfrm>
                <a:off x="6477182" y="8875570"/>
                <a:ext cx="2886286" cy="259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097280">
                  <a:lnSpc>
                    <a:spcPct val="120000"/>
                  </a:lnSpc>
                </a:pPr>
                <a:r>
                  <a:rPr lang="zh-CN" altLang="en-US" sz="1600" b="1" dirty="0">
                    <a:solidFill>
                      <a:srgbClr val="D5A30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窗型参数设置</a:t>
                </a:r>
              </a:p>
            </p:txBody>
          </p:sp>
          <p:sp>
            <p:nvSpPr>
              <p:cNvPr id="48" name="文本框 303">
                <a:extLst>
                  <a:ext uri="{FF2B5EF4-FFF2-40B4-BE49-F238E27FC236}">
                    <a16:creationId xmlns:a16="http://schemas.microsoft.com/office/drawing/2014/main" id="{665BC9FD-23A8-514F-84F6-0A1D4CEA2829}"/>
                  </a:ext>
                </a:extLst>
              </p:cNvPr>
              <p:cNvSpPr txBox="1"/>
              <p:nvPr/>
            </p:nvSpPr>
            <p:spPr>
              <a:xfrm>
                <a:off x="6297935" y="6908286"/>
                <a:ext cx="3244780" cy="641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097280">
                  <a:lnSpc>
                    <a:spcPct val="120000"/>
                  </a:lnSpc>
                </a:pPr>
                <a:r>
                  <a:rPr lang="zh-CN" altLang="en-US" sz="1600" b="1" dirty="0">
                    <a:solidFill>
                      <a:srgbClr val="D5A30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条件匹配区</a:t>
                </a:r>
              </a:p>
            </p:txBody>
          </p:sp>
          <p:sp>
            <p:nvSpPr>
              <p:cNvPr id="20" name="文本框 303">
                <a:extLst>
                  <a:ext uri="{FF2B5EF4-FFF2-40B4-BE49-F238E27FC236}">
                    <a16:creationId xmlns:a16="http://schemas.microsoft.com/office/drawing/2014/main" id="{C4EC0BFC-E5AB-FA49-BF68-07F391018CE3}"/>
                  </a:ext>
                </a:extLst>
              </p:cNvPr>
              <p:cNvSpPr txBox="1"/>
              <p:nvPr/>
            </p:nvSpPr>
            <p:spPr>
              <a:xfrm>
                <a:off x="12426695" y="5154150"/>
                <a:ext cx="3244780" cy="362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097280">
                  <a:lnSpc>
                    <a:spcPct val="120000"/>
                  </a:lnSpc>
                </a:pPr>
                <a:r>
                  <a:rPr lang="zh-CN" altLang="en-US" sz="1600" b="1" dirty="0">
                    <a:solidFill>
                      <a:srgbClr val="D5A30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登陆</a:t>
                </a:r>
              </a:p>
            </p:txBody>
          </p:sp>
        </p:grp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B7111974-B121-CF45-BFE3-D561BEA1908F}"/>
              </a:ext>
            </a:extLst>
          </p:cNvPr>
          <p:cNvSpPr/>
          <p:nvPr/>
        </p:nvSpPr>
        <p:spPr>
          <a:xfrm>
            <a:off x="17490127" y="2090094"/>
            <a:ext cx="5343747" cy="10548000"/>
          </a:xfrm>
          <a:prstGeom prst="rect">
            <a:avLst/>
          </a:prstGeom>
          <a:noFill/>
          <a:ln w="25400" cap="flat">
            <a:solidFill>
              <a:schemeClr val="bg1">
                <a:lumMod val="6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4" name="圆角矩形标注 67">
            <a:extLst>
              <a:ext uri="{FF2B5EF4-FFF2-40B4-BE49-F238E27FC236}">
                <a16:creationId xmlns:a16="http://schemas.microsoft.com/office/drawing/2014/main" id="{4252B1D6-DA9F-D048-A2BA-25789205F53F}"/>
              </a:ext>
            </a:extLst>
          </p:cNvPr>
          <p:cNvSpPr/>
          <p:nvPr/>
        </p:nvSpPr>
        <p:spPr>
          <a:xfrm>
            <a:off x="18088404" y="3003672"/>
            <a:ext cx="4211576" cy="2619888"/>
          </a:xfrm>
          <a:prstGeom prst="wedgeRoundRectCallout">
            <a:avLst>
              <a:gd name="adj1" fmla="val -68288"/>
              <a:gd name="adj2" fmla="val -32397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72000" tIns="0" rIns="36000" bIns="0" rtlCol="0" anchor="ctr"/>
          <a:lstStyle/>
          <a:p>
            <a:pPr algn="l" eaLnBrk="1">
              <a:lnSpc>
                <a:spcPct val="150000"/>
              </a:lnSpc>
              <a:defRPr/>
            </a:pPr>
            <a:r>
              <a:rPr lang="en-US" altLang="zh-CN" sz="2000" dirty="0"/>
              <a:t>1</a:t>
            </a:r>
            <a:r>
              <a:rPr lang="zh-CN" altLang="en-US" sz="2000" dirty="0"/>
              <a:t>、外部设计人员通过手机号</a:t>
            </a:r>
            <a:r>
              <a:rPr lang="en-US" altLang="zh-CN" sz="2000" dirty="0"/>
              <a:t>/</a:t>
            </a:r>
            <a:r>
              <a:rPr lang="zh-CN" altLang="en-US" sz="2000" dirty="0"/>
              <a:t>密码登陆系统，项目期结束后账号自动关闭；</a:t>
            </a:r>
            <a:endParaRPr lang="en-US" altLang="zh-CN" sz="2000" dirty="0"/>
          </a:p>
          <a:p>
            <a:pPr algn="l" eaLnBrk="1">
              <a:lnSpc>
                <a:spcPct val="150000"/>
              </a:lnSpc>
              <a:defRPr/>
            </a:pPr>
            <a:r>
              <a:rPr lang="en-US" altLang="zh-CN" sz="2000" dirty="0"/>
              <a:t>2</a:t>
            </a:r>
            <a:r>
              <a:rPr lang="zh-CN" altLang="en-US" sz="2000" dirty="0"/>
              <a:t>、外部设计人员权限划分至项目</a:t>
            </a:r>
            <a:endParaRPr lang="en-US" altLang="zh-CN" sz="2000" dirty="0"/>
          </a:p>
        </p:txBody>
      </p:sp>
      <p:sp>
        <p:nvSpPr>
          <p:cNvPr id="28" name="圆角矩形标注 67">
            <a:extLst>
              <a:ext uri="{FF2B5EF4-FFF2-40B4-BE49-F238E27FC236}">
                <a16:creationId xmlns:a16="http://schemas.microsoft.com/office/drawing/2014/main" id="{127F0ADE-F6B5-EB40-B510-918E1C311167}"/>
              </a:ext>
            </a:extLst>
          </p:cNvPr>
          <p:cNvSpPr/>
          <p:nvPr/>
        </p:nvSpPr>
        <p:spPr>
          <a:xfrm>
            <a:off x="18088404" y="6352229"/>
            <a:ext cx="4211576" cy="1991671"/>
          </a:xfrm>
          <a:prstGeom prst="wedgeRoundRectCallout">
            <a:avLst>
              <a:gd name="adj1" fmla="val -68288"/>
              <a:gd name="adj2" fmla="val -32397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72000" tIns="0" rIns="36000" bIns="0" rtlCol="0" anchor="ctr"/>
          <a:lstStyle/>
          <a:p>
            <a:pPr lvl="0" algn="l">
              <a:lnSpc>
                <a:spcPct val="150000"/>
              </a:lnSpc>
            </a:pPr>
            <a:r>
              <a:rPr lang="en-US" altLang="zh-CN" sz="2000" dirty="0"/>
              <a:t>3</a:t>
            </a:r>
            <a:r>
              <a:rPr lang="zh-CN" altLang="en-US" sz="2000" dirty="0"/>
              <a:t>、筛选标准模块，根据尺寸大小，推荐最佳原型，或提示该原型是否适用；</a:t>
            </a:r>
            <a:endParaRPr lang="en-US" altLang="zh-CN" sz="2000" dirty="0"/>
          </a:p>
          <a:p>
            <a:pPr lvl="0" algn="l">
              <a:lnSpc>
                <a:spcPct val="150000"/>
              </a:lnSpc>
            </a:pPr>
            <a:r>
              <a:rPr lang="en-US" altLang="zh-CN" sz="2000" dirty="0"/>
              <a:t>4</a:t>
            </a:r>
            <a:r>
              <a:rPr lang="zh-CN" altLang="en-US" sz="2000" dirty="0"/>
              <a:t>、设置模块参数，自动适配；</a:t>
            </a:r>
            <a:endParaRPr lang="en-US" altLang="zh-CN" sz="2000" dirty="0"/>
          </a:p>
        </p:txBody>
      </p:sp>
      <p:sp>
        <p:nvSpPr>
          <p:cNvPr id="29" name="圆角矩形标注 67">
            <a:extLst>
              <a:ext uri="{FF2B5EF4-FFF2-40B4-BE49-F238E27FC236}">
                <a16:creationId xmlns:a16="http://schemas.microsoft.com/office/drawing/2014/main" id="{D6B3D851-E7B0-D14E-8DB0-42F93E4AA494}"/>
              </a:ext>
            </a:extLst>
          </p:cNvPr>
          <p:cNvSpPr/>
          <p:nvPr/>
        </p:nvSpPr>
        <p:spPr>
          <a:xfrm>
            <a:off x="17961361" y="9938722"/>
            <a:ext cx="4211576" cy="1391305"/>
          </a:xfrm>
          <a:prstGeom prst="wedgeRoundRectCallout">
            <a:avLst>
              <a:gd name="adj1" fmla="val -68288"/>
              <a:gd name="adj2" fmla="val -32397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72000" tIns="0" rIns="36000" bIns="0" rtlCol="0" anchor="ctr"/>
          <a:lstStyle/>
          <a:p>
            <a:pPr lvl="0" algn="l">
              <a:lnSpc>
                <a:spcPct val="150000"/>
              </a:lnSpc>
            </a:pPr>
            <a:r>
              <a:rPr lang="en-US" altLang="zh-CN" sz="2000" dirty="0"/>
              <a:t>5</a:t>
            </a:r>
            <a:r>
              <a:rPr lang="zh-CN" altLang="en-US" sz="2000" dirty="0"/>
              <a:t>、选择平面</a:t>
            </a:r>
            <a:r>
              <a:rPr lang="en-US" altLang="zh-CN" sz="2000" dirty="0"/>
              <a:t>/</a:t>
            </a:r>
            <a:r>
              <a:rPr lang="zh-CN" altLang="en-US" sz="2000" dirty="0"/>
              <a:t>立面进行模块插入</a:t>
            </a:r>
          </a:p>
        </p:txBody>
      </p:sp>
    </p:spTree>
    <p:extLst>
      <p:ext uri="{BB962C8B-B14F-4D97-AF65-F5344CB8AC3E}">
        <p14:creationId xmlns:p14="http://schemas.microsoft.com/office/powerpoint/2010/main" val="309442514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630"/>
          <p:cNvSpPr>
            <a:spLocks noChangeArrowheads="1"/>
          </p:cNvSpPr>
          <p:nvPr/>
        </p:nvSpPr>
        <p:spPr bwMode="auto">
          <a:xfrm>
            <a:off x="446196" y="81442"/>
            <a:ext cx="15667678" cy="15691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l" defTabSz="914400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SzPct val="70000"/>
            </a:pPr>
            <a:r>
              <a:rPr kumimoji="1" lang="en-US" altLang="zh-CN" sz="48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2.6</a:t>
            </a:r>
            <a:r>
              <a:rPr kumimoji="1" lang="zh-CN" altLang="en-US" sz="48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 </a:t>
            </a:r>
            <a:r>
              <a:rPr kumimoji="1" lang="zh-CN" altLang="en-US" sz="48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方案</a:t>
            </a:r>
            <a:r>
              <a:rPr kumimoji="1" lang="en-US" altLang="zh-CN" sz="48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kumimoji="1" lang="zh-CN" altLang="en-US" sz="48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施工图设计人员应用界面（图纸管理）</a:t>
            </a:r>
            <a:endParaRPr kumimoji="1" lang="zh-CN" altLang="en-US" sz="4800" b="1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F26E8A0-4750-3E4B-BCF4-E504A135A5F5}"/>
              </a:ext>
            </a:extLst>
          </p:cNvPr>
          <p:cNvSpPr/>
          <p:nvPr/>
        </p:nvSpPr>
        <p:spPr>
          <a:xfrm>
            <a:off x="18101897" y="1826258"/>
            <a:ext cx="5254491" cy="10260000"/>
          </a:xfrm>
          <a:prstGeom prst="rect">
            <a:avLst/>
          </a:prstGeom>
          <a:noFill/>
          <a:ln w="25400" cap="flat">
            <a:solidFill>
              <a:schemeClr val="bg1">
                <a:lumMod val="6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02A43FD-67D8-E24C-BB8B-C985D3F72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198" y="1825226"/>
            <a:ext cx="16510699" cy="10242114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64E52D88-90EE-C94D-8AA8-DF164D8936F9}"/>
              </a:ext>
            </a:extLst>
          </p:cNvPr>
          <p:cNvSpPr/>
          <p:nvPr/>
        </p:nvSpPr>
        <p:spPr>
          <a:xfrm>
            <a:off x="3579221" y="4284619"/>
            <a:ext cx="2429692" cy="2351314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圆角矩形标注 67">
            <a:extLst>
              <a:ext uri="{FF2B5EF4-FFF2-40B4-BE49-F238E27FC236}">
                <a16:creationId xmlns:a16="http://schemas.microsoft.com/office/drawing/2014/main" id="{7047EA8A-40C7-5A4E-87FD-79CF2AB8C1DC}"/>
              </a:ext>
            </a:extLst>
          </p:cNvPr>
          <p:cNvSpPr/>
          <p:nvPr/>
        </p:nvSpPr>
        <p:spPr>
          <a:xfrm>
            <a:off x="18953427" y="2840388"/>
            <a:ext cx="4211576" cy="1444231"/>
          </a:xfrm>
          <a:prstGeom prst="wedgeRoundRectCallout">
            <a:avLst>
              <a:gd name="adj1" fmla="val -68288"/>
              <a:gd name="adj2" fmla="val -32397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72000" tIns="0" rIns="36000" bIns="0" rtlCol="0" anchor="ctr"/>
          <a:lstStyle/>
          <a:p>
            <a:pPr algn="l" eaLnBrk="1">
              <a:lnSpc>
                <a:spcPct val="150000"/>
              </a:lnSpc>
              <a:defRPr/>
            </a:pPr>
            <a:r>
              <a:rPr lang="en-US" altLang="zh-CN" sz="2000" dirty="0"/>
              <a:t>1</a:t>
            </a:r>
            <a:r>
              <a:rPr lang="zh-CN" altLang="en-US" sz="2000" dirty="0"/>
              <a:t>、框选图纸，生成门窗表及门窗大样图；</a:t>
            </a:r>
            <a:endParaRPr lang="en-US" altLang="zh-CN" sz="2000" dirty="0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8570BF3-37D2-4F47-874C-A4172EDDA5D5}"/>
              </a:ext>
            </a:extLst>
          </p:cNvPr>
          <p:cNvGrpSpPr/>
          <p:nvPr/>
        </p:nvGrpSpPr>
        <p:grpSpPr>
          <a:xfrm>
            <a:off x="1620755" y="1800224"/>
            <a:ext cx="16510699" cy="10286033"/>
            <a:chOff x="1905000" y="1847850"/>
            <a:chExt cx="16289757" cy="10115550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908470AF-C0AD-784E-A9E3-432822D16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5000" y="1847850"/>
              <a:ext cx="16289757" cy="10115550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8F99B7D0-B59E-CA43-BCD0-DE9C000FA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21148" y="4267200"/>
              <a:ext cx="11292726" cy="6087485"/>
            </a:xfrm>
            <a:prstGeom prst="rect">
              <a:avLst/>
            </a:prstGeom>
            <a:ln>
              <a:noFill/>
            </a:ln>
          </p:spPr>
        </p:pic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91BECC73-74D3-C941-9072-81F37B161709}"/>
                </a:ext>
              </a:extLst>
            </p:cNvPr>
            <p:cNvSpPr/>
            <p:nvPr/>
          </p:nvSpPr>
          <p:spPr>
            <a:xfrm>
              <a:off x="14452600" y="5867400"/>
              <a:ext cx="1447800" cy="2336800"/>
            </a:xfrm>
            <a:prstGeom prst="rect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30" name="圆角矩形标注 67">
            <a:extLst>
              <a:ext uri="{FF2B5EF4-FFF2-40B4-BE49-F238E27FC236}">
                <a16:creationId xmlns:a16="http://schemas.microsoft.com/office/drawing/2014/main" id="{58B60E41-530C-144C-880B-D54FACC7E337}"/>
              </a:ext>
            </a:extLst>
          </p:cNvPr>
          <p:cNvSpPr/>
          <p:nvPr/>
        </p:nvSpPr>
        <p:spPr>
          <a:xfrm>
            <a:off x="18951809" y="7543558"/>
            <a:ext cx="4211576" cy="1444231"/>
          </a:xfrm>
          <a:prstGeom prst="wedgeRoundRectCallout">
            <a:avLst>
              <a:gd name="adj1" fmla="val -68288"/>
              <a:gd name="adj2" fmla="val -32397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72000" tIns="0" rIns="36000" bIns="0" rtlCol="0" anchor="ctr"/>
          <a:lstStyle/>
          <a:p>
            <a:pPr algn="l" eaLnBrk="1">
              <a:lnSpc>
                <a:spcPct val="150000"/>
              </a:lnSpc>
              <a:defRPr/>
            </a:pPr>
            <a:r>
              <a:rPr lang="en-US" altLang="zh-CN" sz="2000" dirty="0"/>
              <a:t>2</a:t>
            </a:r>
            <a:r>
              <a:rPr lang="zh-CN" altLang="en-US" sz="2000" dirty="0"/>
              <a:t>、上传、下载施工图设计图纸。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6889150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630"/>
          <p:cNvSpPr>
            <a:spLocks noChangeArrowheads="1"/>
          </p:cNvSpPr>
          <p:nvPr/>
        </p:nvSpPr>
        <p:spPr bwMode="auto">
          <a:xfrm>
            <a:off x="446196" y="81442"/>
            <a:ext cx="15667678" cy="15691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l" defTabSz="914400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SzPct val="70000"/>
            </a:pPr>
            <a:r>
              <a:rPr kumimoji="1" lang="en-US" altLang="zh-CN" sz="48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2.7</a:t>
            </a:r>
            <a:r>
              <a:rPr kumimoji="1" lang="zh-CN" altLang="en-US" sz="48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 </a:t>
            </a:r>
            <a:r>
              <a:rPr lang="zh-CN" altLang="en-US" sz="4800" b="1" dirty="0"/>
              <a:t>深化设计人员应用界面</a:t>
            </a:r>
          </a:p>
          <a:p>
            <a:pPr algn="l" defTabSz="914400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SzPct val="70000"/>
            </a:pPr>
            <a:endParaRPr kumimoji="1" lang="zh-CN" altLang="en-US" sz="4800" b="1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FB14868-8FFD-024F-A007-33E351F76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108" y="1963382"/>
            <a:ext cx="16081826" cy="997607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AAF4739-7A5E-854A-8CCB-BD8166BB8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2821" y="4156506"/>
            <a:ext cx="8933659" cy="6973047"/>
          </a:xfrm>
          <a:prstGeom prst="rect">
            <a:avLst/>
          </a:prstGeom>
        </p:spPr>
      </p:pic>
      <p:pic>
        <p:nvPicPr>
          <p:cNvPr id="13" name="图片 12" descr="图片包含 屏幕截图&#10;&#10;描述已自动生成">
            <a:extLst>
              <a:ext uri="{FF2B5EF4-FFF2-40B4-BE49-F238E27FC236}">
                <a16:creationId xmlns:a16="http://schemas.microsoft.com/office/drawing/2014/main" id="{95A20E2B-9B10-6B4F-B0B2-73A6BBDA2C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047" y="4417047"/>
            <a:ext cx="5753905" cy="6242244"/>
          </a:xfrm>
          <a:prstGeom prst="rect">
            <a:avLst/>
          </a:prstGeom>
        </p:spPr>
      </p:pic>
      <p:sp>
        <p:nvSpPr>
          <p:cNvPr id="47" name="矩形 46">
            <a:extLst>
              <a:ext uri="{FF2B5EF4-FFF2-40B4-BE49-F238E27FC236}">
                <a16:creationId xmlns:a16="http://schemas.microsoft.com/office/drawing/2014/main" id="{296CDCD4-D8D0-2942-B45E-960FD3E52587}"/>
              </a:ext>
            </a:extLst>
          </p:cNvPr>
          <p:cNvSpPr/>
          <p:nvPr/>
        </p:nvSpPr>
        <p:spPr>
          <a:xfrm>
            <a:off x="17893934" y="1989508"/>
            <a:ext cx="5256000" cy="9936000"/>
          </a:xfrm>
          <a:prstGeom prst="rect">
            <a:avLst/>
          </a:prstGeom>
          <a:noFill/>
          <a:ln w="25400" cap="flat">
            <a:solidFill>
              <a:schemeClr val="bg1">
                <a:lumMod val="6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8" name="圆角矩形标注 67">
            <a:extLst>
              <a:ext uri="{FF2B5EF4-FFF2-40B4-BE49-F238E27FC236}">
                <a16:creationId xmlns:a16="http://schemas.microsoft.com/office/drawing/2014/main" id="{DF330A21-9944-9E4E-802E-F780B4BAF7C5}"/>
              </a:ext>
            </a:extLst>
          </p:cNvPr>
          <p:cNvSpPr/>
          <p:nvPr/>
        </p:nvSpPr>
        <p:spPr>
          <a:xfrm>
            <a:off x="18706241" y="4652179"/>
            <a:ext cx="4211576" cy="1444231"/>
          </a:xfrm>
          <a:prstGeom prst="wedgeRoundRectCallout">
            <a:avLst>
              <a:gd name="adj1" fmla="val -68288"/>
              <a:gd name="adj2" fmla="val -32397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72000" tIns="0" rIns="36000" bIns="0" rtlCol="0" anchor="ctr"/>
          <a:lstStyle/>
          <a:p>
            <a:pPr algn="l" eaLnBrk="1">
              <a:lnSpc>
                <a:spcPct val="150000"/>
              </a:lnSpc>
              <a:defRPr/>
            </a:pPr>
            <a:r>
              <a:rPr lang="en-US" altLang="zh-CN" sz="2000" dirty="0"/>
              <a:t>1</a:t>
            </a:r>
            <a:r>
              <a:rPr lang="zh-CN" altLang="en-US" sz="2000" dirty="0"/>
              <a:t>、门窗二次深化设计，门窗型材、玻璃等选择。</a:t>
            </a:r>
            <a:endParaRPr lang="en-US" altLang="zh-CN" sz="2000" dirty="0"/>
          </a:p>
        </p:txBody>
      </p:sp>
      <p:sp>
        <p:nvSpPr>
          <p:cNvPr id="50" name="圆角矩形标注 67">
            <a:extLst>
              <a:ext uri="{FF2B5EF4-FFF2-40B4-BE49-F238E27FC236}">
                <a16:creationId xmlns:a16="http://schemas.microsoft.com/office/drawing/2014/main" id="{E799B297-ED86-C740-A0AE-E9DAEB512FB3}"/>
              </a:ext>
            </a:extLst>
          </p:cNvPr>
          <p:cNvSpPr/>
          <p:nvPr/>
        </p:nvSpPr>
        <p:spPr>
          <a:xfrm>
            <a:off x="18706241" y="8350213"/>
            <a:ext cx="4211576" cy="1444231"/>
          </a:xfrm>
          <a:prstGeom prst="wedgeRoundRectCallout">
            <a:avLst>
              <a:gd name="adj1" fmla="val -68288"/>
              <a:gd name="adj2" fmla="val -32397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72000" tIns="0" rIns="36000" bIns="0" rtlCol="0" anchor="ctr"/>
          <a:lstStyle/>
          <a:p>
            <a:pPr algn="l" eaLnBrk="1">
              <a:lnSpc>
                <a:spcPct val="150000"/>
              </a:lnSpc>
              <a:defRPr/>
            </a:pPr>
            <a:r>
              <a:rPr lang="en-US" altLang="zh-CN" sz="2000" dirty="0"/>
              <a:t>2</a:t>
            </a:r>
            <a:r>
              <a:rPr lang="zh-CN" altLang="en-US" sz="2000" dirty="0"/>
              <a:t>、二次深化设计图上传、下载。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75887193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630"/>
          <p:cNvSpPr>
            <a:spLocks noChangeArrowheads="1"/>
          </p:cNvSpPr>
          <p:nvPr/>
        </p:nvSpPr>
        <p:spPr bwMode="auto">
          <a:xfrm>
            <a:off x="446196" y="57379"/>
            <a:ext cx="15667678" cy="15691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l" defTabSz="914400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SzPct val="70000"/>
            </a:pPr>
            <a:r>
              <a:rPr kumimoji="1" lang="en-US" altLang="zh-CN" sz="48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2.8  </a:t>
            </a:r>
            <a:r>
              <a:rPr kumimoji="1" lang="zh-CN" altLang="en-US" sz="48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融创成本人员</a:t>
            </a:r>
            <a:r>
              <a:rPr kumimoji="1" lang="en-US" altLang="zh-CN" sz="48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/</a:t>
            </a:r>
            <a:r>
              <a:rPr kumimoji="1" lang="zh-CN" altLang="en-US" sz="48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成本外部顾问人员应用界面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0BD8D84-B0C5-7F45-95D6-7821151E3F06}"/>
              </a:ext>
            </a:extLst>
          </p:cNvPr>
          <p:cNvSpPr/>
          <p:nvPr/>
        </p:nvSpPr>
        <p:spPr>
          <a:xfrm>
            <a:off x="17355072" y="1912541"/>
            <a:ext cx="5452677" cy="11444159"/>
          </a:xfrm>
          <a:prstGeom prst="rect">
            <a:avLst/>
          </a:prstGeom>
          <a:noFill/>
          <a:ln w="25400" cap="flat">
            <a:solidFill>
              <a:schemeClr val="bg1">
                <a:lumMod val="6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A55E344-D842-EE46-B059-E331EEE5F31B}"/>
              </a:ext>
            </a:extLst>
          </p:cNvPr>
          <p:cNvGrpSpPr/>
          <p:nvPr/>
        </p:nvGrpSpPr>
        <p:grpSpPr>
          <a:xfrm>
            <a:off x="1905096" y="1921942"/>
            <a:ext cx="15423851" cy="11399798"/>
            <a:chOff x="1905096" y="1921942"/>
            <a:chExt cx="15423851" cy="11399798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C57B10DB-9B42-B741-88CC-E0615A754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5096" y="1938668"/>
              <a:ext cx="3064209" cy="11383072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316D813C-32CE-BE49-AECA-020849BC2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21557" y="1921942"/>
              <a:ext cx="12307390" cy="5829300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46F54225-C1ED-B143-9A4D-367DE4109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21557" y="6419244"/>
              <a:ext cx="12307390" cy="6893397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6FD702C7-91C7-7B4E-BCAA-7C40242704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7000" b="22563"/>
            <a:stretch/>
          </p:blipFill>
          <p:spPr>
            <a:xfrm>
              <a:off x="14348877" y="3491063"/>
              <a:ext cx="2668050" cy="1780904"/>
            </a:xfrm>
            <a:prstGeom prst="rect">
              <a:avLst/>
            </a:prstGeom>
            <a:ln w="57150">
              <a:solidFill>
                <a:srgbClr val="FF0000"/>
              </a:solidFill>
            </a:ln>
          </p:spPr>
        </p:pic>
      </p:grpSp>
      <p:sp>
        <p:nvSpPr>
          <p:cNvPr id="26" name="圆角矩形标注 67">
            <a:extLst>
              <a:ext uri="{FF2B5EF4-FFF2-40B4-BE49-F238E27FC236}">
                <a16:creationId xmlns:a16="http://schemas.microsoft.com/office/drawing/2014/main" id="{1E43F605-137F-3949-BB1D-7974D11F6AAB}"/>
              </a:ext>
            </a:extLst>
          </p:cNvPr>
          <p:cNvSpPr/>
          <p:nvPr/>
        </p:nvSpPr>
        <p:spPr>
          <a:xfrm>
            <a:off x="17829915" y="3831967"/>
            <a:ext cx="4211576" cy="1440000"/>
          </a:xfrm>
          <a:prstGeom prst="wedgeRoundRectCallout">
            <a:avLst>
              <a:gd name="adj1" fmla="val -61775"/>
              <a:gd name="adj2" fmla="val -40250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72000" tIns="0" rIns="36000" bIns="0" rtlCol="0" anchor="ctr"/>
          <a:lstStyle/>
          <a:p>
            <a:pPr algn="l" eaLnBrk="1">
              <a:lnSpc>
                <a:spcPct val="150000"/>
              </a:lnSpc>
              <a:defRPr/>
            </a:pPr>
            <a:r>
              <a:rPr lang="en-US" altLang="zh-CN" sz="2000" dirty="0"/>
              <a:t>1</a:t>
            </a:r>
            <a:r>
              <a:rPr lang="zh-CN" altLang="en-US" sz="2000" dirty="0"/>
              <a:t>、下载最新施工图纸进行算量统计。</a:t>
            </a:r>
            <a:endParaRPr lang="en-US" altLang="zh-CN" sz="2000" dirty="0"/>
          </a:p>
        </p:txBody>
      </p:sp>
      <p:sp>
        <p:nvSpPr>
          <p:cNvPr id="27" name="圆角矩形标注 67">
            <a:extLst>
              <a:ext uri="{FF2B5EF4-FFF2-40B4-BE49-F238E27FC236}">
                <a16:creationId xmlns:a16="http://schemas.microsoft.com/office/drawing/2014/main" id="{2FB1B8C0-EB47-024B-BFBA-619FD6599F6D}"/>
              </a:ext>
            </a:extLst>
          </p:cNvPr>
          <p:cNvSpPr/>
          <p:nvPr/>
        </p:nvSpPr>
        <p:spPr>
          <a:xfrm>
            <a:off x="17829915" y="9145942"/>
            <a:ext cx="4211576" cy="1440000"/>
          </a:xfrm>
          <a:prstGeom prst="wedgeRoundRectCallout">
            <a:avLst>
              <a:gd name="adj1" fmla="val -61775"/>
              <a:gd name="adj2" fmla="val -40250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72000" tIns="0" rIns="36000" bIns="0" rtlCol="0" anchor="ctr"/>
          <a:lstStyle/>
          <a:p>
            <a:pPr lvl="0" algn="l">
              <a:lnSpc>
                <a:spcPct val="150000"/>
              </a:lnSpc>
            </a:pPr>
            <a:r>
              <a:rPr lang="en-US" altLang="zh-CN" sz="2000" dirty="0"/>
              <a:t>2</a:t>
            </a:r>
            <a:r>
              <a:rPr lang="zh-CN" altLang="en-US" sz="2000" dirty="0"/>
              <a:t>、导出门窗算量清单，按门窗型材、玻璃、五金等分类统计。</a:t>
            </a:r>
            <a:endParaRPr lang="en-US" altLang="zh-CN" sz="2000" dirty="0"/>
          </a:p>
        </p:txBody>
      </p:sp>
      <p:sp>
        <p:nvSpPr>
          <p:cNvPr id="28" name="圆角矩形标注 67">
            <a:extLst>
              <a:ext uri="{FF2B5EF4-FFF2-40B4-BE49-F238E27FC236}">
                <a16:creationId xmlns:a16="http://schemas.microsoft.com/office/drawing/2014/main" id="{01581EDF-49DB-5946-8413-1DA5D72D0BF7}"/>
              </a:ext>
            </a:extLst>
          </p:cNvPr>
          <p:cNvSpPr/>
          <p:nvPr/>
        </p:nvSpPr>
        <p:spPr>
          <a:xfrm>
            <a:off x="17829915" y="11447182"/>
            <a:ext cx="4211576" cy="1440000"/>
          </a:xfrm>
          <a:prstGeom prst="wedgeRoundRectCallout">
            <a:avLst>
              <a:gd name="adj1" fmla="val -61775"/>
              <a:gd name="adj2" fmla="val -40250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72000" tIns="0" rIns="36000" bIns="0" rtlCol="0" anchor="ctr"/>
          <a:lstStyle/>
          <a:p>
            <a:pPr algn="l" eaLnBrk="1">
              <a:lnSpc>
                <a:spcPct val="150000"/>
              </a:lnSpc>
              <a:defRPr/>
            </a:pPr>
            <a:r>
              <a:rPr lang="en-US" altLang="zh-CN" sz="2000" dirty="0"/>
              <a:t>3</a:t>
            </a:r>
            <a:r>
              <a:rPr lang="zh-CN" altLang="en-US" sz="2000" dirty="0"/>
              <a:t>、导出栏杆算量统计，目前仅能统计出栏杆的延米及高度值。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418932599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630"/>
          <p:cNvSpPr>
            <a:spLocks noChangeArrowheads="1"/>
          </p:cNvSpPr>
          <p:nvPr/>
        </p:nvSpPr>
        <p:spPr bwMode="auto">
          <a:xfrm>
            <a:off x="446196" y="394261"/>
            <a:ext cx="15667678" cy="15691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l" defTabSz="914400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SzPct val="70000"/>
            </a:pPr>
            <a:r>
              <a:rPr kumimoji="1" lang="en-US" altLang="zh-CN" sz="48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2.9</a:t>
            </a:r>
            <a:r>
              <a:rPr kumimoji="1" lang="zh-CN" altLang="en-US" sz="48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、外窗设计算量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9414DC3-4009-2946-A91F-1A9CCD91FE99}"/>
              </a:ext>
            </a:extLst>
          </p:cNvPr>
          <p:cNvSpPr/>
          <p:nvPr/>
        </p:nvSpPr>
        <p:spPr>
          <a:xfrm>
            <a:off x="1918355" y="1848181"/>
            <a:ext cx="15428416" cy="824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lnSpc>
                <a:spcPct val="200000"/>
              </a:lnSpc>
              <a:buSzPct val="70000"/>
              <a:buFont typeface="Wingdings" pitchFamily="2" charset="2"/>
              <a:buChar char="n"/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标准化模块通过图纸属性值统计，自动统计出标准模块设计算量。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314DB9-2C79-9445-A354-4A3F5D405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6771" y="3826169"/>
            <a:ext cx="5331368" cy="298611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23C95EF-33EB-0545-83B2-A804873A9A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381"/>
          <a:stretch/>
        </p:blipFill>
        <p:spPr>
          <a:xfrm>
            <a:off x="11513192" y="3826169"/>
            <a:ext cx="5338653" cy="298611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241F3E6-04AE-C842-BC46-2DD07AB6F098}"/>
              </a:ext>
            </a:extLst>
          </p:cNvPr>
          <p:cNvSpPr/>
          <p:nvPr/>
        </p:nvSpPr>
        <p:spPr>
          <a:xfrm>
            <a:off x="13037095" y="6744755"/>
            <a:ext cx="4673641" cy="510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  <a:buSzPct val="70000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外窗设计算量总表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3B0A3AF-BD4A-FC45-BFBF-42113D2256BE}"/>
              </a:ext>
            </a:extLst>
          </p:cNvPr>
          <p:cNvSpPr/>
          <p:nvPr/>
        </p:nvSpPr>
        <p:spPr>
          <a:xfrm>
            <a:off x="18854441" y="6696959"/>
            <a:ext cx="4673641" cy="510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  <a:buSzPct val="70000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单类型门窗组合算量分析表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2" name="右箭头 31">
            <a:extLst>
              <a:ext uri="{FF2B5EF4-FFF2-40B4-BE49-F238E27FC236}">
                <a16:creationId xmlns:a16="http://schemas.microsoft.com/office/drawing/2014/main" id="{A82F4BFB-6253-0C4B-98C8-5427757CD8F3}"/>
              </a:ext>
            </a:extLst>
          </p:cNvPr>
          <p:cNvSpPr/>
          <p:nvPr/>
        </p:nvSpPr>
        <p:spPr>
          <a:xfrm>
            <a:off x="8955578" y="5063050"/>
            <a:ext cx="1773382" cy="637309"/>
          </a:xfrm>
          <a:prstGeom prst="rightArrow">
            <a:avLst/>
          </a:prstGeom>
          <a:solidFill>
            <a:srgbClr val="C29913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299B7E8-5C8A-0049-A716-F5D3FBABA40F}"/>
              </a:ext>
            </a:extLst>
          </p:cNvPr>
          <p:cNvSpPr txBox="1"/>
          <p:nvPr/>
        </p:nvSpPr>
        <p:spPr>
          <a:xfrm>
            <a:off x="8988316" y="4648189"/>
            <a:ext cx="1487587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导出设计算量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19979BE-CFF2-BD47-AEC5-770733F0AE2C}"/>
              </a:ext>
            </a:extLst>
          </p:cNvPr>
          <p:cNvSpPr txBox="1"/>
          <p:nvPr/>
        </p:nvSpPr>
        <p:spPr>
          <a:xfrm>
            <a:off x="15328195" y="2950610"/>
            <a:ext cx="3180358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rgbClr val="C00000"/>
                </a:solidFill>
              </a:rPr>
              <a:t>成本提供算量模版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sym typeface="Helvetica Neue Medium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F693C71-BD38-6E41-96C7-24C35FF3413F}"/>
              </a:ext>
            </a:extLst>
          </p:cNvPr>
          <p:cNvSpPr/>
          <p:nvPr/>
        </p:nvSpPr>
        <p:spPr>
          <a:xfrm>
            <a:off x="2128061" y="7639397"/>
            <a:ext cx="15428416" cy="876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lnSpc>
                <a:spcPct val="200000"/>
              </a:lnSpc>
              <a:buSzPct val="70000"/>
              <a:buFont typeface="Wingdings" pitchFamily="2" charset="2"/>
              <a:buChar char="n"/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外窗算量中结构计算是影响外窗算量的关键，本次采用最大值法统计外窗用量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EF4D42B9-C29F-5B42-920C-642A3A3B72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0281" y="3396880"/>
            <a:ext cx="6213109" cy="3855744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21DBAC3B-0D3E-354A-A8B1-536EBED569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7702" y="4206240"/>
            <a:ext cx="2772591" cy="260604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A41BD1F5-2C71-9545-890C-BFC43D9401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9945" y="8951480"/>
            <a:ext cx="6518372" cy="4132182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E2BD7A0E-C743-F146-A52B-86FEB6FDC8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08461" y="8951479"/>
            <a:ext cx="6510056" cy="413218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5" name="矩形 44">
            <a:extLst>
              <a:ext uri="{FF2B5EF4-FFF2-40B4-BE49-F238E27FC236}">
                <a16:creationId xmlns:a16="http://schemas.microsoft.com/office/drawing/2014/main" id="{F1975463-73AD-734E-91B8-7C6272650EBD}"/>
              </a:ext>
            </a:extLst>
          </p:cNvPr>
          <p:cNvSpPr/>
          <p:nvPr/>
        </p:nvSpPr>
        <p:spPr>
          <a:xfrm>
            <a:off x="3445565" y="11814497"/>
            <a:ext cx="3657600" cy="396000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52AC9942-4313-DE4E-9D28-2D7E944EAE94}"/>
              </a:ext>
            </a:extLst>
          </p:cNvPr>
          <p:cNvSpPr txBox="1"/>
          <p:nvPr/>
        </p:nvSpPr>
        <p:spPr>
          <a:xfrm>
            <a:off x="14148729" y="12488626"/>
            <a:ext cx="1537414" cy="59503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型材含量最大值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37.09kg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063275E6-95DB-7C45-B8E4-176B90BB1F16}"/>
              </a:ext>
            </a:extLst>
          </p:cNvPr>
          <p:cNvSpPr txBox="1"/>
          <p:nvPr/>
        </p:nvSpPr>
        <p:spPr>
          <a:xfrm>
            <a:off x="7103165" y="12477510"/>
            <a:ext cx="1537414" cy="59503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型材含量最小值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35.65kg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9BDF2564-19D2-3143-A2FC-AA4C4AEF4B2D}"/>
              </a:ext>
            </a:extLst>
          </p:cNvPr>
          <p:cNvSpPr txBox="1"/>
          <p:nvPr/>
        </p:nvSpPr>
        <p:spPr>
          <a:xfrm>
            <a:off x="17877254" y="9513953"/>
            <a:ext cx="4270401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单个窗型材含量差值 </a:t>
            </a:r>
            <a:r>
              <a:rPr kumimoji="0" lang="en-US" altLang="zh-CN" sz="3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6%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C3656E26-83DE-E34E-9529-D493B75BAB70}"/>
              </a:ext>
            </a:extLst>
          </p:cNvPr>
          <p:cNvSpPr/>
          <p:nvPr/>
        </p:nvSpPr>
        <p:spPr>
          <a:xfrm>
            <a:off x="10482140" y="11814497"/>
            <a:ext cx="3666589" cy="396000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E96F5CD-3D8C-9B47-BAE9-D063DA6854DB}"/>
              </a:ext>
            </a:extLst>
          </p:cNvPr>
          <p:cNvSpPr txBox="1"/>
          <p:nvPr/>
        </p:nvSpPr>
        <p:spPr>
          <a:xfrm>
            <a:off x="17877254" y="10765390"/>
            <a:ext cx="4334520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外窗辅材类无法自动统计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F5880298-5B46-2C4B-84C0-7A40A6A7514F}"/>
              </a:ext>
            </a:extLst>
          </p:cNvPr>
          <p:cNvSpPr txBox="1"/>
          <p:nvPr/>
        </p:nvSpPr>
        <p:spPr>
          <a:xfrm>
            <a:off x="17893491" y="11936699"/>
            <a:ext cx="434894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外窗耗损</a:t>
            </a:r>
            <a:r>
              <a:rPr lang="zh-CN" altLang="en-US" dirty="0"/>
              <a:t>类</a:t>
            </a:r>
            <a:r>
              <a: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无法自动统计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9022314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>
            <a:extLst>
              <a:ext uri="{FF2B5EF4-FFF2-40B4-BE49-F238E27FC236}">
                <a16:creationId xmlns:a16="http://schemas.microsoft.com/office/drawing/2014/main" id="{88FE632A-7E04-4414-9DDD-9D8345E9E20C}"/>
              </a:ext>
            </a:extLst>
          </p:cNvPr>
          <p:cNvSpPr txBox="1"/>
          <p:nvPr/>
        </p:nvSpPr>
        <p:spPr>
          <a:xfrm>
            <a:off x="461665" y="6813055"/>
            <a:ext cx="1283027" cy="2464946"/>
          </a:xfrm>
          <a:prstGeom prst="rect">
            <a:avLst/>
          </a:prstGeom>
          <a:noFill/>
        </p:spPr>
        <p:txBody>
          <a:bodyPr vert="eaVert" wrap="none" lIns="107021" tIns="53741" rIns="107021" bIns="53741" rtlCol="0">
            <a:spAutoFit/>
          </a:bodyPr>
          <a:lstStyle/>
          <a:p>
            <a:pPr defTabSz="2166494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6933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目录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6D3B23AE-3C1F-480B-BCB0-A9EC4ACB3695}"/>
              </a:ext>
            </a:extLst>
          </p:cNvPr>
          <p:cNvSpPr txBox="1"/>
          <p:nvPr/>
        </p:nvSpPr>
        <p:spPr>
          <a:xfrm>
            <a:off x="239284" y="1440339"/>
            <a:ext cx="1857672" cy="4524805"/>
          </a:xfrm>
          <a:prstGeom prst="rect">
            <a:avLst/>
          </a:prstGeom>
          <a:noFill/>
        </p:spPr>
        <p:txBody>
          <a:bodyPr vert="eaVert" wrap="none" lIns="107021" tIns="53741" rIns="107021" bIns="53741" rtlCol="0">
            <a:spAutoFit/>
          </a:bodyPr>
          <a:lstStyle/>
          <a:p>
            <a:pPr defTabSz="216649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67" b="1" dirty="0">
                <a:solidFill>
                  <a:srgbClr val="C00000"/>
                </a:solidFill>
                <a:latin typeface="Abadi" panose="020B0604020202020204" pitchFamily="34" charset="0"/>
                <a:ea typeface="华文中宋" panose="02010600040101010101" pitchFamily="2" charset="-122"/>
              </a:rPr>
              <a:t>C</a:t>
            </a:r>
            <a:r>
              <a:rPr lang="en-US" altLang="zh-CN" sz="6933" dirty="0">
                <a:latin typeface="Abadi" panose="020B0604020202020204" pitchFamily="34" charset="0"/>
                <a:ea typeface="华文中宋" panose="02010600040101010101" pitchFamily="2" charset="-122"/>
              </a:rPr>
              <a:t>ONTENTS</a:t>
            </a:r>
            <a:endParaRPr lang="zh-CN" altLang="en-US" sz="6933" dirty="0">
              <a:latin typeface="Abadi" panose="020B0604020202020204" pitchFamily="34" charset="0"/>
              <a:ea typeface="华文中宋" panose="0201060004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2275701" y="31"/>
            <a:ext cx="0" cy="13551480"/>
          </a:xfrm>
          <a:prstGeom prst="line">
            <a:avLst/>
          </a:prstGeom>
          <a:solidFill>
            <a:schemeClr val="accent1"/>
          </a:solidFill>
          <a:ln w="117475" cap="flat" cmpd="sng" algn="ctr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16200000" scaled="1"/>
              <a:tileRect/>
            </a:gra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文本框 16"/>
          <p:cNvSpPr txBox="1"/>
          <p:nvPr/>
        </p:nvSpPr>
        <p:spPr>
          <a:xfrm>
            <a:off x="8351573" y="5052972"/>
            <a:ext cx="9217024" cy="929206"/>
          </a:xfrm>
          <a:prstGeom prst="rect">
            <a:avLst/>
          </a:prstGeom>
          <a:noFill/>
        </p:spPr>
        <p:txBody>
          <a:bodyPr wrap="square" lIns="107021" tIns="53741" rIns="107021" bIns="53741" rtlCol="0">
            <a:spAutoFit/>
          </a:bodyPr>
          <a:lstStyle/>
          <a:p>
            <a:pPr marL="669016" indent="-669016" defTabSz="2166494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zh-CN" altLang="en-US" sz="5333" dirty="0">
                <a:ln w="0"/>
                <a:solidFill>
                  <a:schemeClr val="bg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项目背景   </a:t>
            </a:r>
            <a:r>
              <a:rPr lang="zh-CN" altLang="en-US" sz="4267" dirty="0">
                <a:ln w="0"/>
                <a:solidFill>
                  <a:schemeClr val="bg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需求</a:t>
            </a:r>
            <a:r>
              <a:rPr lang="en-US" altLang="zh-CN" sz="4267" dirty="0">
                <a:ln w="0"/>
                <a:solidFill>
                  <a:schemeClr val="bg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4267" dirty="0">
                <a:ln w="0"/>
                <a:solidFill>
                  <a:schemeClr val="bg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en-US" altLang="zh-CN" sz="3200" dirty="0">
              <a:ln w="0"/>
              <a:solidFill>
                <a:schemeClr val="bg1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351573" y="8264636"/>
            <a:ext cx="9217024" cy="929206"/>
          </a:xfrm>
          <a:prstGeom prst="rect">
            <a:avLst/>
          </a:prstGeom>
          <a:noFill/>
        </p:spPr>
        <p:txBody>
          <a:bodyPr wrap="square" lIns="107021" tIns="53741" rIns="107021" bIns="53741" rtlCol="0">
            <a:spAutoFit/>
          </a:bodyPr>
          <a:lstStyle/>
          <a:p>
            <a:pPr marL="669016" indent="-669016" defTabSz="2166494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zh-CN" altLang="en-US" sz="5333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后续计划    </a:t>
            </a:r>
            <a:r>
              <a:rPr lang="zh-CN" altLang="en-US" sz="427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进展</a:t>
            </a:r>
            <a:r>
              <a:rPr lang="en-US" altLang="zh-CN" sz="427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427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计划</a:t>
            </a:r>
            <a:endParaRPr lang="en-US" altLang="zh-CN" sz="427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6"/>
          <p:cNvSpPr txBox="1"/>
          <p:nvPr/>
        </p:nvSpPr>
        <p:spPr>
          <a:xfrm>
            <a:off x="8351573" y="6658804"/>
            <a:ext cx="9217024" cy="929206"/>
          </a:xfrm>
          <a:prstGeom prst="rect">
            <a:avLst/>
          </a:prstGeom>
          <a:noFill/>
        </p:spPr>
        <p:txBody>
          <a:bodyPr wrap="square" lIns="107021" tIns="53741" rIns="107021" bIns="53741" rtlCol="0">
            <a:spAutoFit/>
          </a:bodyPr>
          <a:lstStyle/>
          <a:p>
            <a:pPr marL="669016" indent="-669016" defTabSz="2166494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zh-CN" altLang="en-US" sz="5333" dirty="0">
                <a:ln w="0"/>
                <a:solidFill>
                  <a:schemeClr val="bg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项目方案   </a:t>
            </a:r>
            <a:r>
              <a:rPr lang="zh-CN" altLang="en-US" sz="4267" dirty="0">
                <a:ln w="0"/>
                <a:solidFill>
                  <a:schemeClr val="bg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蓝图</a:t>
            </a:r>
            <a:r>
              <a:rPr lang="en-US" altLang="zh-CN" sz="4267" dirty="0">
                <a:ln w="0"/>
                <a:solidFill>
                  <a:schemeClr val="bg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4267" dirty="0">
                <a:ln w="0"/>
                <a:solidFill>
                  <a:schemeClr val="bg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原型</a:t>
            </a:r>
            <a:endParaRPr lang="en-US" altLang="zh-CN" sz="4267" dirty="0">
              <a:ln w="0"/>
              <a:solidFill>
                <a:schemeClr val="bg1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408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>
            <a:extLst>
              <a:ext uri="{FF2B5EF4-FFF2-40B4-BE49-F238E27FC236}">
                <a16:creationId xmlns:a16="http://schemas.microsoft.com/office/drawing/2014/main" id="{88FE632A-7E04-4414-9DDD-9D8345E9E20C}"/>
              </a:ext>
            </a:extLst>
          </p:cNvPr>
          <p:cNvSpPr txBox="1"/>
          <p:nvPr/>
        </p:nvSpPr>
        <p:spPr>
          <a:xfrm>
            <a:off x="461665" y="6813055"/>
            <a:ext cx="1283027" cy="2464946"/>
          </a:xfrm>
          <a:prstGeom prst="rect">
            <a:avLst/>
          </a:prstGeom>
          <a:noFill/>
        </p:spPr>
        <p:txBody>
          <a:bodyPr vert="eaVert" wrap="none" lIns="107021" tIns="53741" rIns="107021" bIns="53741" rtlCol="0">
            <a:spAutoFit/>
          </a:bodyPr>
          <a:lstStyle/>
          <a:p>
            <a:pPr defTabSz="2166494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6933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目录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6D3B23AE-3C1F-480B-BCB0-A9EC4ACB3695}"/>
              </a:ext>
            </a:extLst>
          </p:cNvPr>
          <p:cNvSpPr txBox="1"/>
          <p:nvPr/>
        </p:nvSpPr>
        <p:spPr>
          <a:xfrm>
            <a:off x="239284" y="1440339"/>
            <a:ext cx="1857672" cy="4524805"/>
          </a:xfrm>
          <a:prstGeom prst="rect">
            <a:avLst/>
          </a:prstGeom>
          <a:noFill/>
        </p:spPr>
        <p:txBody>
          <a:bodyPr vert="eaVert" wrap="none" lIns="107021" tIns="53741" rIns="107021" bIns="53741" rtlCol="0">
            <a:spAutoFit/>
          </a:bodyPr>
          <a:lstStyle/>
          <a:p>
            <a:pPr defTabSz="216649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67" b="1" dirty="0">
                <a:solidFill>
                  <a:srgbClr val="C00000"/>
                </a:solidFill>
                <a:latin typeface="Abadi" panose="020B0604020202020204" pitchFamily="34" charset="0"/>
                <a:ea typeface="华文中宋" panose="02010600040101010101" pitchFamily="2" charset="-122"/>
              </a:rPr>
              <a:t>C</a:t>
            </a:r>
            <a:r>
              <a:rPr lang="en-US" altLang="zh-CN" sz="6933" dirty="0">
                <a:latin typeface="Abadi" panose="020B0604020202020204" pitchFamily="34" charset="0"/>
                <a:ea typeface="华文中宋" panose="02010600040101010101" pitchFamily="2" charset="-122"/>
              </a:rPr>
              <a:t>ONTENTS</a:t>
            </a:r>
            <a:endParaRPr lang="zh-CN" altLang="en-US" sz="6933" dirty="0">
              <a:latin typeface="Abadi" panose="020B0604020202020204" pitchFamily="34" charset="0"/>
              <a:ea typeface="华文中宋" panose="0201060004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2275701" y="31"/>
            <a:ext cx="0" cy="13551480"/>
          </a:xfrm>
          <a:prstGeom prst="line">
            <a:avLst/>
          </a:prstGeom>
          <a:solidFill>
            <a:schemeClr val="accent1"/>
          </a:solidFill>
          <a:ln w="117475" cap="flat" cmpd="sng" algn="ctr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16200000" scaled="1"/>
              <a:tileRect/>
            </a:gra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文本框 16"/>
          <p:cNvSpPr txBox="1"/>
          <p:nvPr/>
        </p:nvSpPr>
        <p:spPr>
          <a:xfrm>
            <a:off x="8351573" y="5052972"/>
            <a:ext cx="9217024" cy="929206"/>
          </a:xfrm>
          <a:prstGeom prst="rect">
            <a:avLst/>
          </a:prstGeom>
          <a:noFill/>
        </p:spPr>
        <p:txBody>
          <a:bodyPr wrap="square" lIns="107021" tIns="53741" rIns="107021" bIns="53741" rtlCol="0">
            <a:spAutoFit/>
          </a:bodyPr>
          <a:lstStyle/>
          <a:p>
            <a:pPr marL="669016" indent="-669016" defTabSz="2166494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zh-CN" altLang="en-US" sz="5333" dirty="0">
                <a:ln w="0"/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项目背景   </a:t>
            </a:r>
            <a:r>
              <a:rPr lang="zh-CN" altLang="en-US" sz="4267" dirty="0">
                <a:ln w="0"/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需求</a:t>
            </a:r>
            <a:r>
              <a:rPr lang="en-US" altLang="zh-CN" sz="4267" dirty="0">
                <a:ln w="0"/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4267" dirty="0">
                <a:ln w="0"/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en-US" altLang="zh-CN" sz="3200" dirty="0">
              <a:ln w="0"/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351573" y="8264636"/>
            <a:ext cx="9217024" cy="929206"/>
          </a:xfrm>
          <a:prstGeom prst="rect">
            <a:avLst/>
          </a:prstGeom>
          <a:noFill/>
        </p:spPr>
        <p:txBody>
          <a:bodyPr wrap="square" lIns="107021" tIns="53741" rIns="107021" bIns="53741" rtlCol="0">
            <a:spAutoFit/>
          </a:bodyPr>
          <a:lstStyle/>
          <a:p>
            <a:pPr marL="669016" indent="-669016" defTabSz="2166494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zh-CN" altLang="en-US" sz="5333" dirty="0">
                <a:ln w="0"/>
                <a:solidFill>
                  <a:schemeClr val="bg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后续计划    </a:t>
            </a:r>
            <a:r>
              <a:rPr lang="zh-CN" altLang="en-US" sz="4270" dirty="0">
                <a:ln w="0"/>
                <a:solidFill>
                  <a:schemeClr val="bg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进展</a:t>
            </a:r>
            <a:r>
              <a:rPr lang="en-US" altLang="zh-CN" sz="4270" dirty="0">
                <a:ln w="0"/>
                <a:solidFill>
                  <a:schemeClr val="bg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4270" dirty="0">
                <a:ln w="0"/>
                <a:solidFill>
                  <a:schemeClr val="bg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计划</a:t>
            </a:r>
            <a:endParaRPr lang="en-US" altLang="zh-CN" sz="4270" dirty="0">
              <a:ln w="0"/>
              <a:solidFill>
                <a:schemeClr val="bg1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6"/>
          <p:cNvSpPr txBox="1"/>
          <p:nvPr/>
        </p:nvSpPr>
        <p:spPr>
          <a:xfrm>
            <a:off x="8351573" y="6658804"/>
            <a:ext cx="9217024" cy="929206"/>
          </a:xfrm>
          <a:prstGeom prst="rect">
            <a:avLst/>
          </a:prstGeom>
          <a:noFill/>
        </p:spPr>
        <p:txBody>
          <a:bodyPr wrap="square" lIns="107021" tIns="53741" rIns="107021" bIns="53741" rtlCol="0">
            <a:spAutoFit/>
          </a:bodyPr>
          <a:lstStyle/>
          <a:p>
            <a:pPr marL="669016" indent="-669016" defTabSz="2166494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zh-CN" altLang="en-US" sz="5333" dirty="0">
                <a:ln w="0"/>
                <a:solidFill>
                  <a:schemeClr val="bg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项目方案   </a:t>
            </a:r>
            <a:r>
              <a:rPr lang="zh-CN" altLang="en-US" sz="4267" dirty="0">
                <a:ln w="0"/>
                <a:solidFill>
                  <a:schemeClr val="bg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蓝图</a:t>
            </a:r>
            <a:r>
              <a:rPr lang="en-US" altLang="zh-CN" sz="4267" dirty="0">
                <a:ln w="0"/>
                <a:solidFill>
                  <a:schemeClr val="bg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4267" dirty="0">
                <a:ln w="0"/>
                <a:solidFill>
                  <a:schemeClr val="bg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原型</a:t>
            </a:r>
            <a:endParaRPr lang="en-US" altLang="zh-CN" sz="4267" dirty="0">
              <a:ln w="0"/>
              <a:solidFill>
                <a:schemeClr val="bg1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0885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1168D134-A7B5-044F-808B-7B767D114D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995389"/>
              </p:ext>
            </p:extLst>
          </p:nvPr>
        </p:nvGraphicFramePr>
        <p:xfrm>
          <a:off x="1663404" y="2950783"/>
          <a:ext cx="22187196" cy="78144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54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43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775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11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34533">
                <a:tc>
                  <a:txBody>
                    <a:bodyPr/>
                    <a:lstStyle/>
                    <a:p>
                      <a:r>
                        <a:rPr lang="zh-CN" altLang="en-US" sz="3200" b="1" dirty="0">
                          <a:solidFill>
                            <a:schemeClr val="bg1"/>
                          </a:solidFill>
                        </a:rPr>
                        <a:t>项目阶段</a:t>
                      </a:r>
                    </a:p>
                  </a:txBody>
                  <a:tcPr anchor="ctr">
                    <a:solidFill>
                      <a:srgbClr val="B18F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200" b="1" dirty="0">
                          <a:solidFill>
                            <a:schemeClr val="bg1"/>
                          </a:solidFill>
                        </a:rPr>
                        <a:t>功能模块</a:t>
                      </a:r>
                    </a:p>
                  </a:txBody>
                  <a:tcPr anchor="ctr">
                    <a:solidFill>
                      <a:srgbClr val="B18F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200" b="1" dirty="0">
                          <a:solidFill>
                            <a:schemeClr val="bg1"/>
                          </a:solidFill>
                        </a:rPr>
                        <a:t>功能描述</a:t>
                      </a:r>
                    </a:p>
                  </a:txBody>
                  <a:tcPr anchor="ctr">
                    <a:solidFill>
                      <a:srgbClr val="B18F1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200" b="1" dirty="0">
                          <a:solidFill>
                            <a:schemeClr val="bg1"/>
                          </a:solidFill>
                        </a:rPr>
                        <a:t>预计上线时间</a:t>
                      </a:r>
                    </a:p>
                  </a:txBody>
                  <a:tcPr anchor="ctr">
                    <a:solidFill>
                      <a:srgbClr val="B18F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2332">
                <a:tc rowSpan="4">
                  <a:txBody>
                    <a:bodyPr/>
                    <a:lstStyle/>
                    <a:p>
                      <a:r>
                        <a:rPr lang="zh-CN" altLang="en-US" sz="2800" b="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第一阶段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标准化模块</a:t>
                      </a:r>
                      <a:endParaRPr lang="zh-CN" altLang="en-US" sz="20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实现外门窗、栏杆、厨卫、空调等四个模块在线应用，包括模块</a:t>
                      </a:r>
                      <a:r>
                        <a:rPr lang="en-US" altLang="zh-CN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AUTOCAD</a:t>
                      </a:r>
                      <a:r>
                        <a:rPr lang="zh-CN" altLang="en-US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端设计应用，模块</a:t>
                      </a:r>
                      <a:r>
                        <a:rPr lang="en-US" altLang="zh-CN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WEB</a:t>
                      </a:r>
                      <a:r>
                        <a:rPr lang="zh-CN" altLang="en-US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端管理，增删改查即标准库维护。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endParaRPr lang="en-US" altLang="zh-CN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b="1" dirty="0">
                          <a:solidFill>
                            <a:srgbClr val="C00000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r>
                        <a:rPr lang="zh-CN" altLang="en-US" b="1" dirty="0">
                          <a:solidFill>
                            <a:srgbClr val="C00000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、</a:t>
                      </a:r>
                      <a:r>
                        <a:rPr lang="en-US" altLang="zh-CN" b="1" dirty="0">
                          <a:solidFill>
                            <a:srgbClr val="C00000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11</a:t>
                      </a:r>
                      <a:r>
                        <a:rPr lang="zh-CN" altLang="en-US" b="1" dirty="0">
                          <a:solidFill>
                            <a:srgbClr val="C00000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月</a:t>
                      </a:r>
                      <a:r>
                        <a:rPr lang="en-US" altLang="zh-CN" b="1" dirty="0">
                          <a:solidFill>
                            <a:srgbClr val="C00000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15</a:t>
                      </a:r>
                      <a:r>
                        <a:rPr lang="zh-CN" altLang="en-US" b="1" dirty="0">
                          <a:solidFill>
                            <a:srgbClr val="C00000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日，进行试点推广（外窗、厨卫、栏杆、空调）；</a:t>
                      </a:r>
                      <a:endParaRPr lang="en-US" altLang="zh-CN" b="1" dirty="0">
                        <a:solidFill>
                          <a:srgbClr val="C000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、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12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月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30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日，正式上线推广。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453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Microsoft YaHei" charset="-122"/>
                          <a:ea typeface="Microsoft YaHei" charset="-122"/>
                          <a:cs typeface="Microsoft YaHei" charset="-122"/>
                          <a:sym typeface="Helvetica Neue Light"/>
                        </a:rPr>
                        <a:t>设计算量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外窗算量统计至成本清单深度，系统导出的算量可支持成本计算；</a:t>
                      </a:r>
                      <a:endParaRPr lang="en-US" altLang="zh-CN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栏杆统计至延米长度。</a:t>
                      </a:r>
                      <a:endParaRPr lang="en-US" altLang="zh-CN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453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图纸管理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以项目为维度，管理设计图纸；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34533">
                <a:tc vMerge="1">
                  <a:txBody>
                    <a:bodyPr/>
                    <a:lstStyle/>
                    <a:p>
                      <a:endParaRPr lang="zh-CN" altLang="en-US" sz="2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集成对接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50000"/>
                        </a:lnSpc>
                        <a:buFont typeface="Wingdings" charset="2"/>
                        <a:buChar char="Ø"/>
                      </a:pPr>
                      <a:r>
                        <a:rPr lang="zh-CN" altLang="en-US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对接</a:t>
                      </a:r>
                      <a:r>
                        <a:rPr lang="en-US" altLang="zh-CN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bpm</a:t>
                      </a:r>
                      <a:r>
                        <a:rPr lang="zh-CN" altLang="en-US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系统，实现标准模块上传审核；</a:t>
                      </a:r>
                      <a:endParaRPr lang="en-US" altLang="zh-CN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Wingdings" charset="2"/>
                        <a:buChar char="Ø"/>
                      </a:pPr>
                      <a:r>
                        <a:rPr lang="zh-CN" altLang="en-US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对接</a:t>
                      </a:r>
                      <a:r>
                        <a:rPr lang="en-US" altLang="zh-CN" dirty="0" err="1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idm</a:t>
                      </a:r>
                      <a:r>
                        <a:rPr lang="zh-CN" altLang="en-US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系统，获取融创内部人员信息；</a:t>
                      </a:r>
                      <a:endParaRPr lang="en-US" altLang="zh-CN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Wingdings" charset="2"/>
                        <a:buChar char="Ø"/>
                      </a:pPr>
                      <a:r>
                        <a:rPr lang="zh-CN" altLang="en-US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对接主数据系统，获取</a:t>
                      </a:r>
                      <a:r>
                        <a:rPr lang="en-US" altLang="zh-CN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sap</a:t>
                      </a:r>
                      <a:r>
                        <a:rPr lang="zh-CN" altLang="en-US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项目信息。</a:t>
                      </a:r>
                      <a:endParaRPr lang="en-US" altLang="zh-CN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25786"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第二阶段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标准化模块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线脚、标准立面、防水构造、填充材质模块在线应用（集团标准化梳理完成后，标准化模块入库）。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、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2020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年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月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15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日完成试点推广；</a:t>
                      </a:r>
                      <a:endParaRPr lang="en-US" altLang="zh-CN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、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2020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年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6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月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30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日前正式上线并推广。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EE7DF7CC-51C9-ED46-8A31-3317462C34D5}"/>
              </a:ext>
            </a:extLst>
          </p:cNvPr>
          <p:cNvSpPr/>
          <p:nvPr/>
        </p:nvSpPr>
        <p:spPr>
          <a:xfrm>
            <a:off x="380970" y="423587"/>
            <a:ext cx="6202710" cy="1055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4800" b="1" dirty="0">
                <a:solidFill>
                  <a:schemeClr val="tx1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rPr>
              <a:t>3.1</a:t>
            </a:r>
            <a:r>
              <a:rPr lang="zh-CN" altLang="en-US" sz="4800" b="1" dirty="0">
                <a:solidFill>
                  <a:schemeClr val="tx1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rPr>
              <a:t>、项目总体计划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EFD5A42D-FCC7-490F-BC97-8AB1A87DCECB}"/>
              </a:ext>
            </a:extLst>
          </p:cNvPr>
          <p:cNvSpPr/>
          <p:nvPr/>
        </p:nvSpPr>
        <p:spPr>
          <a:xfrm>
            <a:off x="136590" y="458105"/>
            <a:ext cx="7487123" cy="1055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4800" b="1" dirty="0">
                <a:solidFill>
                  <a:schemeClr val="tx1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rPr>
              <a:t>3.2</a:t>
            </a:r>
            <a:r>
              <a:rPr lang="zh-CN" altLang="en-US" sz="4800" b="1" dirty="0">
                <a:solidFill>
                  <a:schemeClr val="tx1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rPr>
              <a:t>、第一阶段执行计划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B61F01D-EC52-E240-A6E8-0348F4E70668}"/>
              </a:ext>
            </a:extLst>
          </p:cNvPr>
          <p:cNvGraphicFramePr>
            <a:graphicFrameLocks noGrp="1"/>
          </p:cNvGraphicFramePr>
          <p:nvPr/>
        </p:nvGraphicFramePr>
        <p:xfrm>
          <a:off x="3679351" y="2291069"/>
          <a:ext cx="18760054" cy="609600"/>
        </p:xfrm>
        <a:graphic>
          <a:graphicData uri="http://schemas.openxmlformats.org/drawingml/2006/table">
            <a:tbl>
              <a:tblPr firstRow="1" bandRow="1"/>
              <a:tblGrid>
                <a:gridCol w="3415830">
                  <a:extLst>
                    <a:ext uri="{9D8B030D-6E8A-4147-A177-3AD203B41FA5}">
                      <a16:colId xmlns:a16="http://schemas.microsoft.com/office/drawing/2014/main" val="2650649910"/>
                    </a:ext>
                  </a:extLst>
                </a:gridCol>
                <a:gridCol w="3415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76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5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178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17854">
                  <a:extLst>
                    <a:ext uri="{9D8B030D-6E8A-4147-A177-3AD203B41FA5}">
                      <a16:colId xmlns:a16="http://schemas.microsoft.com/office/drawing/2014/main" val="2074795326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lang="zh-CN" altLang="en-US" sz="28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en-US" sz="28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000" marR="72000" marT="91440" marB="9144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/>
                          <a:ea typeface=""/>
                          <a:cs typeface=""/>
                          <a:sym typeface="Helvetica Neue Light"/>
                        </a:defRPr>
                      </a:lvl1pPr>
                      <a:lvl2pPr marL="0" marR="0" indent="0" algn="ctr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/>
                          <a:ea typeface=""/>
                          <a:cs typeface=""/>
                          <a:sym typeface="Helvetica Neue Light"/>
                        </a:defRPr>
                      </a:lvl2pPr>
                      <a:lvl3pPr marL="0" marR="0" indent="0" algn="ctr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/>
                          <a:ea typeface=""/>
                          <a:cs typeface=""/>
                          <a:sym typeface="Helvetica Neue Light"/>
                        </a:defRPr>
                      </a:lvl3pPr>
                      <a:lvl4pPr marL="0" marR="0" indent="0" algn="ctr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/>
                          <a:ea typeface=""/>
                          <a:cs typeface=""/>
                          <a:sym typeface="Helvetica Neue Light"/>
                        </a:defRPr>
                      </a:lvl4pPr>
                      <a:lvl5pPr marL="0" marR="0" indent="0" algn="ctr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/>
                          <a:ea typeface=""/>
                          <a:cs typeface=""/>
                          <a:sym typeface="Helvetica Neue Light"/>
                        </a:defRPr>
                      </a:lvl5pPr>
                      <a:lvl6pPr marL="0" marR="0" indent="0" algn="ctr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/>
                          <a:ea typeface=""/>
                          <a:cs typeface=""/>
                          <a:sym typeface="Helvetica Neue Light"/>
                        </a:defRPr>
                      </a:lvl6pPr>
                      <a:lvl7pPr marL="0" marR="0" indent="0" algn="ctr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/>
                          <a:ea typeface=""/>
                          <a:cs typeface=""/>
                          <a:sym typeface="Helvetica Neue Light"/>
                        </a:defRPr>
                      </a:lvl7pPr>
                      <a:lvl8pPr marL="0" marR="0" indent="0" algn="ctr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/>
                          <a:ea typeface=""/>
                          <a:cs typeface=""/>
                          <a:sym typeface="Helvetica Neue Light"/>
                        </a:defRPr>
                      </a:lvl8pPr>
                      <a:lvl9pPr marL="0" marR="0" indent="0" algn="ctr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/>
                          <a:ea typeface=""/>
                          <a:cs typeface=""/>
                          <a:sym typeface="Helvetica Neue Light"/>
                        </a:defRPr>
                      </a:lvl9pPr>
                    </a:lstStyle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altLang="en-US" sz="28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en-US" sz="28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000" marR="72000" marT="91440" marB="9144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/>
                          <a:ea typeface=""/>
                          <a:cs typeface=""/>
                          <a:sym typeface="Helvetica Neue Light"/>
                        </a:defRPr>
                      </a:lvl1pPr>
                      <a:lvl2pPr marL="0" marR="0" indent="0" algn="ctr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/>
                          <a:ea typeface=""/>
                          <a:cs typeface=""/>
                          <a:sym typeface="Helvetica Neue Light"/>
                        </a:defRPr>
                      </a:lvl2pPr>
                      <a:lvl3pPr marL="0" marR="0" indent="0" algn="ctr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/>
                          <a:ea typeface=""/>
                          <a:cs typeface=""/>
                          <a:sym typeface="Helvetica Neue Light"/>
                        </a:defRPr>
                      </a:lvl3pPr>
                      <a:lvl4pPr marL="0" marR="0" indent="0" algn="ctr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/>
                          <a:ea typeface=""/>
                          <a:cs typeface=""/>
                          <a:sym typeface="Helvetica Neue Light"/>
                        </a:defRPr>
                      </a:lvl4pPr>
                      <a:lvl5pPr marL="0" marR="0" indent="0" algn="ctr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/>
                          <a:ea typeface=""/>
                          <a:cs typeface=""/>
                          <a:sym typeface="Helvetica Neue Light"/>
                        </a:defRPr>
                      </a:lvl5pPr>
                      <a:lvl6pPr marL="0" marR="0" indent="0" algn="ctr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/>
                          <a:ea typeface=""/>
                          <a:cs typeface=""/>
                          <a:sym typeface="Helvetica Neue Light"/>
                        </a:defRPr>
                      </a:lvl6pPr>
                      <a:lvl7pPr marL="0" marR="0" indent="0" algn="ctr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/>
                          <a:ea typeface=""/>
                          <a:cs typeface=""/>
                          <a:sym typeface="Helvetica Neue Light"/>
                        </a:defRPr>
                      </a:lvl7pPr>
                      <a:lvl8pPr marL="0" marR="0" indent="0" algn="ctr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/>
                          <a:ea typeface=""/>
                          <a:cs typeface=""/>
                          <a:sym typeface="Helvetica Neue Light"/>
                        </a:defRPr>
                      </a:lvl8pPr>
                      <a:lvl9pPr marL="0" marR="0" indent="0" algn="ctr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/>
                          <a:ea typeface=""/>
                          <a:cs typeface=""/>
                          <a:sym typeface="Helvetica Neue Light"/>
                        </a:defRPr>
                      </a:lvl9pPr>
                    </a:lstStyle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r>
                        <a:rPr lang="zh-CN" altLang="en-US" sz="28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en-US" sz="28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000" marR="72000" marT="91440" marB="9144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/>
                          <a:ea typeface=""/>
                          <a:cs typeface=""/>
                          <a:sym typeface="Helvetica Neue Light"/>
                        </a:defRPr>
                      </a:lvl1pPr>
                      <a:lvl2pPr marL="0" marR="0" indent="0" algn="ctr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/>
                          <a:ea typeface=""/>
                          <a:cs typeface=""/>
                          <a:sym typeface="Helvetica Neue Light"/>
                        </a:defRPr>
                      </a:lvl2pPr>
                      <a:lvl3pPr marL="0" marR="0" indent="0" algn="ctr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/>
                          <a:ea typeface=""/>
                          <a:cs typeface=""/>
                          <a:sym typeface="Helvetica Neue Light"/>
                        </a:defRPr>
                      </a:lvl3pPr>
                      <a:lvl4pPr marL="0" marR="0" indent="0" algn="ctr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/>
                          <a:ea typeface=""/>
                          <a:cs typeface=""/>
                          <a:sym typeface="Helvetica Neue Light"/>
                        </a:defRPr>
                      </a:lvl4pPr>
                      <a:lvl5pPr marL="0" marR="0" indent="0" algn="ctr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/>
                          <a:ea typeface=""/>
                          <a:cs typeface=""/>
                          <a:sym typeface="Helvetica Neue Light"/>
                        </a:defRPr>
                      </a:lvl5pPr>
                      <a:lvl6pPr marL="0" marR="0" indent="0" algn="ctr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/>
                          <a:ea typeface=""/>
                          <a:cs typeface=""/>
                          <a:sym typeface="Helvetica Neue Light"/>
                        </a:defRPr>
                      </a:lvl6pPr>
                      <a:lvl7pPr marL="0" marR="0" indent="0" algn="ctr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/>
                          <a:ea typeface=""/>
                          <a:cs typeface=""/>
                          <a:sym typeface="Helvetica Neue Light"/>
                        </a:defRPr>
                      </a:lvl7pPr>
                      <a:lvl8pPr marL="0" marR="0" indent="0" algn="ctr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/>
                          <a:ea typeface=""/>
                          <a:cs typeface=""/>
                          <a:sym typeface="Helvetica Neue Light"/>
                        </a:defRPr>
                      </a:lvl8pPr>
                      <a:lvl9pPr marL="0" marR="0" indent="0" algn="ctr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/>
                          <a:ea typeface=""/>
                          <a:cs typeface=""/>
                          <a:sym typeface="Helvetica Neue Light"/>
                        </a:defRPr>
                      </a:lvl9pPr>
                    </a:lstStyle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28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en-US" sz="28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000" marR="72000" marT="91440" marB="9144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/>
                          <a:ea typeface=""/>
                          <a:cs typeface=""/>
                          <a:sym typeface="Helvetica Neue Light"/>
                        </a:defRPr>
                      </a:lvl1pPr>
                      <a:lvl2pPr marL="0" marR="0" indent="0" algn="ctr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/>
                          <a:ea typeface=""/>
                          <a:cs typeface=""/>
                          <a:sym typeface="Helvetica Neue Light"/>
                        </a:defRPr>
                      </a:lvl2pPr>
                      <a:lvl3pPr marL="0" marR="0" indent="0" algn="ctr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/>
                          <a:ea typeface=""/>
                          <a:cs typeface=""/>
                          <a:sym typeface="Helvetica Neue Light"/>
                        </a:defRPr>
                      </a:lvl3pPr>
                      <a:lvl4pPr marL="0" marR="0" indent="0" algn="ctr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/>
                          <a:ea typeface=""/>
                          <a:cs typeface=""/>
                          <a:sym typeface="Helvetica Neue Light"/>
                        </a:defRPr>
                      </a:lvl4pPr>
                      <a:lvl5pPr marL="0" marR="0" indent="0" algn="ctr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/>
                          <a:ea typeface=""/>
                          <a:cs typeface=""/>
                          <a:sym typeface="Helvetica Neue Light"/>
                        </a:defRPr>
                      </a:lvl5pPr>
                      <a:lvl6pPr marL="0" marR="0" indent="0" algn="ctr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/>
                          <a:ea typeface=""/>
                          <a:cs typeface=""/>
                          <a:sym typeface="Helvetica Neue Light"/>
                        </a:defRPr>
                      </a:lvl6pPr>
                      <a:lvl7pPr marL="0" marR="0" indent="0" algn="ctr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/>
                          <a:ea typeface=""/>
                          <a:cs typeface=""/>
                          <a:sym typeface="Helvetica Neue Light"/>
                        </a:defRPr>
                      </a:lvl7pPr>
                      <a:lvl8pPr marL="0" marR="0" indent="0" algn="ctr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/>
                          <a:ea typeface=""/>
                          <a:cs typeface=""/>
                          <a:sym typeface="Helvetica Neue Light"/>
                        </a:defRPr>
                      </a:lvl8pPr>
                      <a:lvl9pPr marL="0" marR="0" indent="0" algn="ctr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/>
                          <a:ea typeface=""/>
                          <a:cs typeface=""/>
                          <a:sym typeface="Helvetica Neue Light"/>
                        </a:defRPr>
                      </a:lvl9pPr>
                    </a:lstStyle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r>
                        <a:rPr lang="zh-CN" altLang="en-US" sz="28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en-US" sz="28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000" marR="72000" marT="91440" marB="9144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r>
                        <a:rPr lang="zh-CN" altLang="en-US" sz="28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en-US" sz="28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000" marR="72000" marT="91440" marB="9144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五边形 5">
            <a:extLst>
              <a:ext uri="{FF2B5EF4-FFF2-40B4-BE49-F238E27FC236}">
                <a16:creationId xmlns:a16="http://schemas.microsoft.com/office/drawing/2014/main" id="{4CF92DEA-4C8A-2C40-9BE2-5EE4ED9D1840}"/>
              </a:ext>
            </a:extLst>
          </p:cNvPr>
          <p:cNvSpPr/>
          <p:nvPr/>
        </p:nvSpPr>
        <p:spPr>
          <a:xfrm>
            <a:off x="6410768" y="4384231"/>
            <a:ext cx="2720336" cy="754260"/>
          </a:xfrm>
          <a:prstGeom prst="homePlate">
            <a:avLst>
              <a:gd name="adj" fmla="val 19154"/>
            </a:avLst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rIns="72000" rtlCol="0" anchor="ctr"/>
          <a:lstStyle/>
          <a:p>
            <a:pPr algn="ctr"/>
            <a:endParaRPr lang="zh-CN" altLang="en-US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五边形 6">
            <a:extLst>
              <a:ext uri="{FF2B5EF4-FFF2-40B4-BE49-F238E27FC236}">
                <a16:creationId xmlns:a16="http://schemas.microsoft.com/office/drawing/2014/main" id="{70483004-299A-A645-A1E4-8A895380C632}"/>
              </a:ext>
            </a:extLst>
          </p:cNvPr>
          <p:cNvSpPr/>
          <p:nvPr/>
        </p:nvSpPr>
        <p:spPr>
          <a:xfrm>
            <a:off x="10007528" y="6812587"/>
            <a:ext cx="5092584" cy="756000"/>
          </a:xfrm>
          <a:prstGeom prst="homePlate">
            <a:avLst>
              <a:gd name="adj" fmla="val 19154"/>
            </a:avLst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0" rIns="72000" rtlCol="0" anchor="ctr"/>
          <a:lstStyle/>
          <a:p>
            <a:pPr algn="ctr"/>
            <a:endParaRPr lang="zh-CN" altLang="en-US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37">
            <a:extLst>
              <a:ext uri="{FF2B5EF4-FFF2-40B4-BE49-F238E27FC236}">
                <a16:creationId xmlns:a16="http://schemas.microsoft.com/office/drawing/2014/main" id="{C20A03AE-4686-604C-8998-2E51AF515C2E}"/>
              </a:ext>
            </a:extLst>
          </p:cNvPr>
          <p:cNvCxnSpPr>
            <a:cxnSpLocks/>
          </p:cNvCxnSpPr>
          <p:nvPr/>
        </p:nvCxnSpPr>
        <p:spPr>
          <a:xfrm>
            <a:off x="13290204" y="2727331"/>
            <a:ext cx="101696" cy="9648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38">
            <a:extLst>
              <a:ext uri="{FF2B5EF4-FFF2-40B4-BE49-F238E27FC236}">
                <a16:creationId xmlns:a16="http://schemas.microsoft.com/office/drawing/2014/main" id="{3DBA1006-3910-A04C-B91F-518C38D59B1A}"/>
              </a:ext>
            </a:extLst>
          </p:cNvPr>
          <p:cNvCxnSpPr>
            <a:cxnSpLocks/>
          </p:cNvCxnSpPr>
          <p:nvPr/>
        </p:nvCxnSpPr>
        <p:spPr>
          <a:xfrm>
            <a:off x="10493948" y="2517787"/>
            <a:ext cx="127564" cy="972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39">
            <a:extLst>
              <a:ext uri="{FF2B5EF4-FFF2-40B4-BE49-F238E27FC236}">
                <a16:creationId xmlns:a16="http://schemas.microsoft.com/office/drawing/2014/main" id="{4E2A96DA-ADF3-7441-893E-BC1E356E47FD}"/>
              </a:ext>
            </a:extLst>
          </p:cNvPr>
          <p:cNvCxnSpPr>
            <a:cxnSpLocks/>
          </p:cNvCxnSpPr>
          <p:nvPr/>
        </p:nvCxnSpPr>
        <p:spPr>
          <a:xfrm>
            <a:off x="16391015" y="2859982"/>
            <a:ext cx="134438" cy="931513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65D3CA48-7033-9E43-858E-0CC1A81D94CB}"/>
              </a:ext>
            </a:extLst>
          </p:cNvPr>
          <p:cNvSpPr/>
          <p:nvPr/>
        </p:nvSpPr>
        <p:spPr>
          <a:xfrm>
            <a:off x="639950" y="4489220"/>
            <a:ext cx="3008356" cy="931034"/>
          </a:xfrm>
          <a:prstGeom prst="rect">
            <a:avLst/>
          </a:prstGeom>
          <a:solidFill>
            <a:srgbClr val="4F81BD">
              <a:lumMod val="20000"/>
              <a:lumOff val="80000"/>
            </a:srgbClr>
          </a:soli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1828800" hangingPunct="1">
              <a:defRPr/>
            </a:pPr>
            <a:r>
              <a:rPr lang="zh-CN" altLang="en-US" sz="2800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需求调研</a:t>
            </a:r>
            <a:endParaRPr lang="en-US" altLang="zh-CN" sz="2800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9C19F32-3340-4344-BB86-00493ECD8C5D}"/>
              </a:ext>
            </a:extLst>
          </p:cNvPr>
          <p:cNvSpPr/>
          <p:nvPr/>
        </p:nvSpPr>
        <p:spPr>
          <a:xfrm>
            <a:off x="635180" y="5633860"/>
            <a:ext cx="3008356" cy="931034"/>
          </a:xfrm>
          <a:prstGeom prst="rect">
            <a:avLst/>
          </a:prstGeom>
          <a:solidFill>
            <a:srgbClr val="4F81BD">
              <a:lumMod val="20000"/>
              <a:lumOff val="80000"/>
            </a:srgbClr>
          </a:soli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蓝图设计</a:t>
            </a:r>
            <a:r>
              <a:rPr lang="en-US" altLang="zh-CN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开发设计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8AA86DA-62E9-2947-B6F2-86318224C35A}"/>
              </a:ext>
            </a:extLst>
          </p:cNvPr>
          <p:cNvSpPr/>
          <p:nvPr/>
        </p:nvSpPr>
        <p:spPr>
          <a:xfrm>
            <a:off x="635180" y="6778500"/>
            <a:ext cx="3008356" cy="931034"/>
          </a:xfrm>
          <a:prstGeom prst="rect">
            <a:avLst/>
          </a:prstGeom>
          <a:solidFill>
            <a:srgbClr val="4F81BD">
              <a:lumMod val="20000"/>
              <a:lumOff val="80000"/>
            </a:srgbClr>
          </a:soli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1828800" hangingPunct="1">
              <a:defRPr/>
            </a:pPr>
            <a:r>
              <a:rPr lang="zh-CN" altLang="en-US" sz="2800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第一阶段</a:t>
            </a:r>
            <a:endParaRPr lang="en-US" altLang="zh-CN" sz="2800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828800" hangingPunct="1">
              <a:defRPr/>
            </a:pPr>
            <a:r>
              <a:rPr lang="zh-CN" altLang="en-US" sz="2800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系统开发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7357D1A-FCFA-B84A-ABE3-6B7558854458}"/>
              </a:ext>
            </a:extLst>
          </p:cNvPr>
          <p:cNvSpPr/>
          <p:nvPr/>
        </p:nvSpPr>
        <p:spPr>
          <a:xfrm>
            <a:off x="651916" y="9067780"/>
            <a:ext cx="3008356" cy="931034"/>
          </a:xfrm>
          <a:prstGeom prst="rect">
            <a:avLst/>
          </a:prstGeom>
          <a:solidFill>
            <a:srgbClr val="4F81BD">
              <a:lumMod val="20000"/>
              <a:lumOff val="80000"/>
            </a:srgbClr>
          </a:soli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第一阶段</a:t>
            </a:r>
            <a:endParaRPr lang="en-US" altLang="zh-CN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试点上线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CB55C87-079D-A44E-B3A9-C18F406E581B}"/>
              </a:ext>
            </a:extLst>
          </p:cNvPr>
          <p:cNvSpPr/>
          <p:nvPr/>
        </p:nvSpPr>
        <p:spPr>
          <a:xfrm>
            <a:off x="635180" y="7923140"/>
            <a:ext cx="3008356" cy="931034"/>
          </a:xfrm>
          <a:prstGeom prst="rect">
            <a:avLst/>
          </a:prstGeom>
          <a:solidFill>
            <a:srgbClr val="4F81BD">
              <a:lumMod val="20000"/>
              <a:lumOff val="80000"/>
            </a:srgbClr>
          </a:soli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第一阶段</a:t>
            </a:r>
            <a:endParaRPr lang="en-US" altLang="zh-CN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测试和调整</a:t>
            </a:r>
          </a:p>
        </p:txBody>
      </p:sp>
      <p:sp>
        <p:nvSpPr>
          <p:cNvPr id="17" name="五边形 16">
            <a:extLst>
              <a:ext uri="{FF2B5EF4-FFF2-40B4-BE49-F238E27FC236}">
                <a16:creationId xmlns:a16="http://schemas.microsoft.com/office/drawing/2014/main" id="{9B6B3781-C574-B448-8345-25717A83A6F5}"/>
              </a:ext>
            </a:extLst>
          </p:cNvPr>
          <p:cNvSpPr/>
          <p:nvPr/>
        </p:nvSpPr>
        <p:spPr>
          <a:xfrm>
            <a:off x="8386125" y="5633859"/>
            <a:ext cx="2192966" cy="753224"/>
          </a:xfrm>
          <a:prstGeom prst="homePlate">
            <a:avLst>
              <a:gd name="adj" fmla="val 19154"/>
            </a:avLst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rIns="72000" rtlCol="0" anchor="ctr"/>
          <a:lstStyle/>
          <a:p>
            <a:pPr algn="ctr"/>
            <a:endParaRPr lang="zh-CN" altLang="en-US" sz="28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41EAD20-1CA5-B74C-BE9C-01E8A95A155F}"/>
              </a:ext>
            </a:extLst>
          </p:cNvPr>
          <p:cNvSpPr/>
          <p:nvPr/>
        </p:nvSpPr>
        <p:spPr>
          <a:xfrm>
            <a:off x="666466" y="11357060"/>
            <a:ext cx="3008356" cy="931034"/>
          </a:xfrm>
          <a:prstGeom prst="rect">
            <a:avLst/>
          </a:prstGeom>
          <a:solidFill>
            <a:srgbClr val="4F81BD">
              <a:lumMod val="20000"/>
              <a:lumOff val="80000"/>
            </a:srgbClr>
          </a:soli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运维支持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3FF0991-514E-C348-9847-605BCDAFC4C8}"/>
              </a:ext>
            </a:extLst>
          </p:cNvPr>
          <p:cNvSpPr txBox="1"/>
          <p:nvPr/>
        </p:nvSpPr>
        <p:spPr>
          <a:xfrm>
            <a:off x="620924" y="2122934"/>
            <a:ext cx="3154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1A167F9-46AE-9940-A7DB-12B0013EC26F}"/>
              </a:ext>
            </a:extLst>
          </p:cNvPr>
          <p:cNvSpPr/>
          <p:nvPr/>
        </p:nvSpPr>
        <p:spPr>
          <a:xfrm>
            <a:off x="634360" y="10212420"/>
            <a:ext cx="3008356" cy="931034"/>
          </a:xfrm>
          <a:prstGeom prst="rect">
            <a:avLst/>
          </a:prstGeom>
          <a:solidFill>
            <a:srgbClr val="4F81BD">
              <a:lumMod val="20000"/>
              <a:lumOff val="80000"/>
            </a:srgbClr>
          </a:soli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第一阶段</a:t>
            </a:r>
            <a:endParaRPr lang="en-US" altLang="zh-CN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推广上线</a:t>
            </a:r>
          </a:p>
        </p:txBody>
      </p:sp>
      <p:sp>
        <p:nvSpPr>
          <p:cNvPr id="21" name="五边形 20">
            <a:extLst>
              <a:ext uri="{FF2B5EF4-FFF2-40B4-BE49-F238E27FC236}">
                <a16:creationId xmlns:a16="http://schemas.microsoft.com/office/drawing/2014/main" id="{58BFA1C1-8617-9C46-95EA-178B3E3DA68A}"/>
              </a:ext>
            </a:extLst>
          </p:cNvPr>
          <p:cNvSpPr/>
          <p:nvPr/>
        </p:nvSpPr>
        <p:spPr>
          <a:xfrm>
            <a:off x="12111921" y="7904175"/>
            <a:ext cx="4363518" cy="756000"/>
          </a:xfrm>
          <a:prstGeom prst="homePlate">
            <a:avLst>
              <a:gd name="adj" fmla="val 19154"/>
            </a:avLst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0" rIns="72000" rtlCol="0" anchor="ctr"/>
          <a:lstStyle/>
          <a:p>
            <a:pPr defTabSz="1828800" hangingPunct="1">
              <a:defRPr/>
            </a:pPr>
            <a:endParaRPr lang="zh-CN" altLang="en-US" sz="2800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五边形 21">
            <a:extLst>
              <a:ext uri="{FF2B5EF4-FFF2-40B4-BE49-F238E27FC236}">
                <a16:creationId xmlns:a16="http://schemas.microsoft.com/office/drawing/2014/main" id="{7EB84584-247E-A349-99AD-FB8AC36E9C53}"/>
              </a:ext>
            </a:extLst>
          </p:cNvPr>
          <p:cNvSpPr/>
          <p:nvPr/>
        </p:nvSpPr>
        <p:spPr>
          <a:xfrm>
            <a:off x="15100112" y="9085837"/>
            <a:ext cx="3291252" cy="756000"/>
          </a:xfrm>
          <a:prstGeom prst="homePlate">
            <a:avLst>
              <a:gd name="adj" fmla="val 19154"/>
            </a:avLst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0" rIns="72000" rtlCol="0" anchor="ctr"/>
          <a:lstStyle/>
          <a:p>
            <a:pPr defTabSz="1828800" hangingPunct="1">
              <a:defRPr/>
            </a:pPr>
            <a:endParaRPr lang="zh-CN" altLang="en-US" sz="2800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68">
            <a:extLst>
              <a:ext uri="{FF2B5EF4-FFF2-40B4-BE49-F238E27FC236}">
                <a16:creationId xmlns:a16="http://schemas.microsoft.com/office/drawing/2014/main" id="{5D83D188-2AC0-D64A-A96C-C1F877F5C73A}"/>
              </a:ext>
            </a:extLst>
          </p:cNvPr>
          <p:cNvCxnSpPr>
            <a:cxnSpLocks/>
          </p:cNvCxnSpPr>
          <p:nvPr/>
        </p:nvCxnSpPr>
        <p:spPr>
          <a:xfrm>
            <a:off x="19393460" y="2727331"/>
            <a:ext cx="59312" cy="9648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五边形 23">
            <a:extLst>
              <a:ext uri="{FF2B5EF4-FFF2-40B4-BE49-F238E27FC236}">
                <a16:creationId xmlns:a16="http://schemas.microsoft.com/office/drawing/2014/main" id="{9CA4CE12-DF4D-2F4B-94A8-D6246464471C}"/>
              </a:ext>
            </a:extLst>
          </p:cNvPr>
          <p:cNvSpPr/>
          <p:nvPr/>
        </p:nvSpPr>
        <p:spPr>
          <a:xfrm>
            <a:off x="18134229" y="10164845"/>
            <a:ext cx="4084122" cy="756000"/>
          </a:xfrm>
          <a:prstGeom prst="homePlate">
            <a:avLst>
              <a:gd name="adj" fmla="val 19154"/>
            </a:avLst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0" rIns="72000" rtlCol="0" anchor="ctr"/>
          <a:lstStyle/>
          <a:p>
            <a:pPr defTabSz="1828800" hangingPunct="1">
              <a:defRPr/>
            </a:pPr>
            <a:endParaRPr lang="zh-CN" altLang="en-US" sz="2800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五边形 24">
            <a:extLst>
              <a:ext uri="{FF2B5EF4-FFF2-40B4-BE49-F238E27FC236}">
                <a16:creationId xmlns:a16="http://schemas.microsoft.com/office/drawing/2014/main" id="{48F8EBC4-AF55-B34E-B4D5-4B9397803E20}"/>
              </a:ext>
            </a:extLst>
          </p:cNvPr>
          <p:cNvSpPr/>
          <p:nvPr/>
        </p:nvSpPr>
        <p:spPr>
          <a:xfrm>
            <a:off x="15100111" y="11534869"/>
            <a:ext cx="7450450" cy="753224"/>
          </a:xfrm>
          <a:prstGeom prst="homePlate">
            <a:avLst>
              <a:gd name="adj" fmla="val 19154"/>
            </a:avLst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0" rIns="72000" rtlCol="0" anchor="ctr"/>
          <a:lstStyle/>
          <a:p>
            <a:pPr defTabSz="1828800" hangingPunct="1">
              <a:defRPr/>
            </a:pPr>
            <a:endParaRPr lang="zh-CN" altLang="en-US" sz="2800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五角星 25">
            <a:extLst>
              <a:ext uri="{FF2B5EF4-FFF2-40B4-BE49-F238E27FC236}">
                <a16:creationId xmlns:a16="http://schemas.microsoft.com/office/drawing/2014/main" id="{3F39D0C4-FDA5-9849-9FDD-FEBEBBF70E63}"/>
              </a:ext>
            </a:extLst>
          </p:cNvPr>
          <p:cNvSpPr/>
          <p:nvPr/>
        </p:nvSpPr>
        <p:spPr>
          <a:xfrm>
            <a:off x="18509418" y="9090229"/>
            <a:ext cx="551544" cy="63862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>
              <a:solidFill>
                <a:srgbClr val="FF0000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D01E626-6B9D-8945-A58C-6A4175CDC491}"/>
              </a:ext>
            </a:extLst>
          </p:cNvPr>
          <p:cNvSpPr txBox="1"/>
          <p:nvPr/>
        </p:nvSpPr>
        <p:spPr>
          <a:xfrm>
            <a:off x="9103622" y="4513882"/>
            <a:ext cx="2065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2019.8.15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E33DCCF-5771-B24F-8879-0C32716459CD}"/>
              </a:ext>
            </a:extLst>
          </p:cNvPr>
          <p:cNvSpPr txBox="1"/>
          <p:nvPr/>
        </p:nvSpPr>
        <p:spPr>
          <a:xfrm>
            <a:off x="10591692" y="5742196"/>
            <a:ext cx="2065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2019.8.30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5387644-64C7-7240-8C4D-89AE8DA7BF43}"/>
              </a:ext>
            </a:extLst>
          </p:cNvPr>
          <p:cNvSpPr txBox="1"/>
          <p:nvPr/>
        </p:nvSpPr>
        <p:spPr>
          <a:xfrm>
            <a:off x="15326498" y="6924516"/>
            <a:ext cx="2065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2019.10.15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F6ACDE9-E79C-FE4F-A813-7D9853297556}"/>
              </a:ext>
            </a:extLst>
          </p:cNvPr>
          <p:cNvSpPr txBox="1"/>
          <p:nvPr/>
        </p:nvSpPr>
        <p:spPr>
          <a:xfrm>
            <a:off x="16783508" y="7964874"/>
            <a:ext cx="2065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2019.10.30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36A85E4-B1B2-094A-A749-8852C82FCCEB}"/>
              </a:ext>
            </a:extLst>
          </p:cNvPr>
          <p:cNvSpPr txBox="1"/>
          <p:nvPr/>
        </p:nvSpPr>
        <p:spPr>
          <a:xfrm>
            <a:off x="19143444" y="9205748"/>
            <a:ext cx="2065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2019.11.15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37E57B4-1B89-C140-93B6-66C450526C34}"/>
              </a:ext>
            </a:extLst>
          </p:cNvPr>
          <p:cNvSpPr txBox="1"/>
          <p:nvPr/>
        </p:nvSpPr>
        <p:spPr>
          <a:xfrm>
            <a:off x="22277478" y="10400936"/>
            <a:ext cx="2065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2019.12.30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CE3BA554-A112-5640-A942-08012605E645}"/>
              </a:ext>
            </a:extLst>
          </p:cNvPr>
          <p:cNvGrpSpPr/>
          <p:nvPr/>
        </p:nvGrpSpPr>
        <p:grpSpPr>
          <a:xfrm>
            <a:off x="11343607" y="2971125"/>
            <a:ext cx="1697702" cy="9531224"/>
            <a:chOff x="1492481" y="1685336"/>
            <a:chExt cx="848851" cy="4775568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9DE35E28-1E3A-154A-AF75-F3FC6830B9D3}"/>
                </a:ext>
              </a:extLst>
            </p:cNvPr>
            <p:cNvGrpSpPr/>
            <p:nvPr/>
          </p:nvGrpSpPr>
          <p:grpSpPr>
            <a:xfrm>
              <a:off x="1642725" y="1685336"/>
              <a:ext cx="226056" cy="4493411"/>
              <a:chOff x="1642725" y="1685336"/>
              <a:chExt cx="226056" cy="4493411"/>
            </a:xfrm>
          </p:grpSpPr>
          <p:cxnSp>
            <p:nvCxnSpPr>
              <p:cNvPr id="36" name="直接连接符 77">
                <a:extLst>
                  <a:ext uri="{FF2B5EF4-FFF2-40B4-BE49-F238E27FC236}">
                    <a16:creationId xmlns:a16="http://schemas.microsoft.com/office/drawing/2014/main" id="{AF7222E1-5D60-D84A-A44C-7DE09E042004}"/>
                  </a:ext>
                </a:extLst>
              </p:cNvPr>
              <p:cNvCxnSpPr/>
              <p:nvPr/>
            </p:nvCxnSpPr>
            <p:spPr>
              <a:xfrm>
                <a:off x="1740921" y="1685336"/>
                <a:ext cx="29656" cy="4176000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等腰三角形 78">
                <a:extLst>
                  <a:ext uri="{FF2B5EF4-FFF2-40B4-BE49-F238E27FC236}">
                    <a16:creationId xmlns:a16="http://schemas.microsoft.com/office/drawing/2014/main" id="{CD503FA7-247A-6949-A488-D80C3762530D}"/>
                  </a:ext>
                </a:extLst>
              </p:cNvPr>
              <p:cNvSpPr/>
              <p:nvPr/>
            </p:nvSpPr>
            <p:spPr>
              <a:xfrm>
                <a:off x="1642725" y="5944704"/>
                <a:ext cx="226056" cy="23404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000"/>
              </a:p>
            </p:txBody>
          </p:sp>
        </p:grp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DDC32D63-A885-0840-B6FF-607A6D44004C}"/>
                </a:ext>
              </a:extLst>
            </p:cNvPr>
            <p:cNvSpPr txBox="1"/>
            <p:nvPr/>
          </p:nvSpPr>
          <p:spPr>
            <a:xfrm>
              <a:off x="1492481" y="6198747"/>
              <a:ext cx="848851" cy="262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当前</a:t>
              </a:r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id="{49C30016-3A9B-7A4B-BDB7-A2C233798E12}"/>
              </a:ext>
            </a:extLst>
          </p:cNvPr>
          <p:cNvSpPr/>
          <p:nvPr/>
        </p:nvSpPr>
        <p:spPr>
          <a:xfrm>
            <a:off x="605636" y="3345782"/>
            <a:ext cx="3008356" cy="931034"/>
          </a:xfrm>
          <a:prstGeom prst="rect">
            <a:avLst/>
          </a:prstGeom>
          <a:solidFill>
            <a:srgbClr val="4F81BD">
              <a:lumMod val="20000"/>
              <a:lumOff val="80000"/>
            </a:srgbClr>
          </a:soli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1828800" hangingPunct="1">
              <a:defRPr/>
            </a:pPr>
            <a:r>
              <a:rPr lang="zh-CN" altLang="en-US" sz="2800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项目启动</a:t>
            </a:r>
            <a:endParaRPr lang="en-US" altLang="zh-CN" sz="2800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五边形 40">
            <a:extLst>
              <a:ext uri="{FF2B5EF4-FFF2-40B4-BE49-F238E27FC236}">
                <a16:creationId xmlns:a16="http://schemas.microsoft.com/office/drawing/2014/main" id="{7B1DDE96-5DF7-4A4E-B454-D41EAE994637}"/>
              </a:ext>
            </a:extLst>
          </p:cNvPr>
          <p:cNvSpPr/>
          <p:nvPr/>
        </p:nvSpPr>
        <p:spPr>
          <a:xfrm>
            <a:off x="3660272" y="3362265"/>
            <a:ext cx="3058012" cy="754260"/>
          </a:xfrm>
          <a:prstGeom prst="homePlate">
            <a:avLst>
              <a:gd name="adj" fmla="val 19154"/>
            </a:avLst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0" rIns="72000" rtlCol="0" anchor="ctr"/>
          <a:lstStyle/>
          <a:p>
            <a:pPr algn="ctr"/>
            <a:endParaRPr lang="zh-CN" altLang="en-US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BD73F54-6E89-E449-890F-56F133665E1A}"/>
              </a:ext>
            </a:extLst>
          </p:cNvPr>
          <p:cNvSpPr txBox="1"/>
          <p:nvPr/>
        </p:nvSpPr>
        <p:spPr>
          <a:xfrm>
            <a:off x="6836036" y="3448136"/>
            <a:ext cx="2065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2019.7.23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连接符 38">
            <a:extLst>
              <a:ext uri="{FF2B5EF4-FFF2-40B4-BE49-F238E27FC236}">
                <a16:creationId xmlns:a16="http://schemas.microsoft.com/office/drawing/2014/main" id="{6C04C0A2-4438-8742-8CB3-D1424F02B6DA}"/>
              </a:ext>
            </a:extLst>
          </p:cNvPr>
          <p:cNvCxnSpPr>
            <a:cxnSpLocks/>
          </p:cNvCxnSpPr>
          <p:nvPr/>
        </p:nvCxnSpPr>
        <p:spPr>
          <a:xfrm>
            <a:off x="7071880" y="2842569"/>
            <a:ext cx="114680" cy="936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3F9F520E-6A07-4E74-B912-6B4776F629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74821" y="12375330"/>
          <a:ext cx="1402493" cy="1271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Worksheet" showAsIcon="1" r:id="rId4" imgW="914400" imgH="828571" progId="Excel.Sheet.12">
                  <p:embed/>
                </p:oleObj>
              </mc:Choice>
              <mc:Fallback>
                <p:oleObj name="Worksheet" showAsIcon="1" r:id="rId4" imgW="914400" imgH="828571" progId="Excel.Sheet.12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3F9F520E-6A07-4E74-B912-6B4776F629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74821" y="12375330"/>
                        <a:ext cx="1402493" cy="12710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598729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7915" y="5523904"/>
            <a:ext cx="2417554" cy="362633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497147" y="6730152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48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标准制定</a:t>
            </a:r>
            <a:endParaRPr lang="zh-CN" altLang="en-US" sz="4400" b="1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49423" y="6730155"/>
            <a:ext cx="38779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48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设计体系搭建</a:t>
            </a:r>
          </a:p>
        </p:txBody>
      </p:sp>
      <p:sp>
        <p:nvSpPr>
          <p:cNvPr id="8" name="矩形 7"/>
          <p:cNvSpPr/>
          <p:nvPr/>
        </p:nvSpPr>
        <p:spPr>
          <a:xfrm>
            <a:off x="17125552" y="6715347"/>
            <a:ext cx="31822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4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贯标</a:t>
            </a:r>
            <a:r>
              <a:rPr kumimoji="1" lang="en-US" altLang="zh-CN" sz="4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kumimoji="1" lang="zh-CN" altLang="en-US" sz="4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落地</a:t>
            </a:r>
          </a:p>
        </p:txBody>
      </p:sp>
      <p:sp>
        <p:nvSpPr>
          <p:cNvPr id="9" name="椭圆 8"/>
          <p:cNvSpPr/>
          <p:nvPr/>
        </p:nvSpPr>
        <p:spPr>
          <a:xfrm>
            <a:off x="1745359" y="3577857"/>
            <a:ext cx="13389429" cy="7135585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右箭头 2"/>
          <p:cNvSpPr/>
          <p:nvPr/>
        </p:nvSpPr>
        <p:spPr>
          <a:xfrm>
            <a:off x="15456414" y="6730152"/>
            <a:ext cx="1257300" cy="83099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 w="25400" cap="flat">
            <a:solidFill>
              <a:schemeClr val="tx1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 630">
            <a:extLst>
              <a:ext uri="{FF2B5EF4-FFF2-40B4-BE49-F238E27FC236}">
                <a16:creationId xmlns:a16="http://schemas.microsoft.com/office/drawing/2014/main" id="{25DCFB2A-2542-0D4D-9BFF-A296CC637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547" y="527112"/>
            <a:ext cx="12944145" cy="15691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l" defTabSz="914400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SzPct val="70000"/>
            </a:pPr>
            <a:r>
              <a:rPr kumimoji="1" lang="en-US" altLang="zh-CN" sz="48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1.1</a:t>
            </a:r>
            <a:r>
              <a:rPr kumimoji="1" lang="zh-CN" altLang="en-US" sz="48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 项目背景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915" y="9057183"/>
            <a:ext cx="2140611" cy="133667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967" y="8757886"/>
            <a:ext cx="2047437" cy="7847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099" y="7815299"/>
            <a:ext cx="3357684" cy="100730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1324" y="7910703"/>
            <a:ext cx="2448742" cy="93438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6519" y="8931265"/>
            <a:ext cx="1894154" cy="105230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8116" y="7832230"/>
            <a:ext cx="2114067" cy="99037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959341" y="7832230"/>
            <a:ext cx="1498677" cy="58423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9580" y="9655643"/>
            <a:ext cx="1663786" cy="58423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5886297" y="5318842"/>
            <a:ext cx="5262980" cy="646331"/>
          </a:xfrm>
          <a:prstGeom prst="rect">
            <a:avLst/>
          </a:prstGeom>
          <a:effectLst>
            <a:outerShdw blurRad="50800" dist="355600" dir="13500000" algn="br" rotWithShape="0">
              <a:srgbClr val="E6B700">
                <a:alpha val="40000"/>
              </a:srgbClr>
            </a:outerShdw>
          </a:effectLst>
        </p:spPr>
        <p:txBody>
          <a:bodyPr wrap="none">
            <a:spAutoFit/>
          </a:bodyPr>
          <a:lstStyle/>
          <a:p>
            <a:r>
              <a:rPr kumimoji="1" lang="zh-CN" altLang="en-US" sz="36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各家均不缺少标准，导则</a:t>
            </a:r>
          </a:p>
        </p:txBody>
      </p:sp>
    </p:spTree>
    <p:extLst>
      <p:ext uri="{BB962C8B-B14F-4D97-AF65-F5344CB8AC3E}">
        <p14:creationId xmlns:p14="http://schemas.microsoft.com/office/powerpoint/2010/main" val="13898658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E8D2355-FDD1-E144-BC4D-6595B37B61E9}"/>
              </a:ext>
            </a:extLst>
          </p:cNvPr>
          <p:cNvSpPr/>
          <p:nvPr/>
        </p:nvSpPr>
        <p:spPr>
          <a:xfrm>
            <a:off x="2180505" y="1916614"/>
            <a:ext cx="21756323" cy="83099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3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“图纸”是项目落地最后一关，打通“绘图”环节，才能根源</a:t>
            </a:r>
            <a:r>
              <a:rPr kumimoji="1" lang="zh-CN" altLang="en-US" sz="3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实现产策</a:t>
            </a:r>
            <a:r>
              <a:rPr kumimoji="1" lang="zh-CN" altLang="en-US" sz="3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zh-CN" altLang="en-US" sz="3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产品贯标</a:t>
            </a:r>
            <a:r>
              <a:rPr kumimoji="1" lang="zh-CN" altLang="en-US" sz="3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zh-CN" altLang="en-US" sz="3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“产品研究”有的放矢</a:t>
            </a:r>
            <a:r>
              <a:rPr kumimoji="1" lang="zh-CN" altLang="en-US" sz="3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DD796DD-2439-E54F-853F-92B530354E47}"/>
              </a:ext>
            </a:extLst>
          </p:cNvPr>
          <p:cNvSpPr/>
          <p:nvPr/>
        </p:nvSpPr>
        <p:spPr>
          <a:xfrm>
            <a:off x="2180507" y="3887101"/>
            <a:ext cx="6790966" cy="1754326"/>
          </a:xfrm>
          <a:prstGeom prst="rect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施工图复制难以大面积实施，深层提效需另觅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标准化贯标方式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图纸过程管理；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7B883D8-65E3-6643-8686-534763B60706}"/>
              </a:ext>
            </a:extLst>
          </p:cNvPr>
          <p:cNvSpPr/>
          <p:nvPr/>
        </p:nvSpPr>
        <p:spPr>
          <a:xfrm>
            <a:off x="9313966" y="3887101"/>
            <a:ext cx="6279820" cy="1754326"/>
          </a:xfrm>
          <a:prstGeom prst="rect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一体化设计起步阶段，需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专业壁垒打通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；需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后端成果前置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复用实现利益最大化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逐步取消二次设计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ABD54F8-580C-C841-9775-F62CC491CA16}"/>
              </a:ext>
            </a:extLst>
          </p:cNvPr>
          <p:cNvSpPr/>
          <p:nvPr/>
        </p:nvSpPr>
        <p:spPr>
          <a:xfrm>
            <a:off x="15943371" y="3887101"/>
            <a:ext cx="7993458" cy="1754326"/>
          </a:xfrm>
          <a:prstGeom prst="rect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成本清单前置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，集采覆盖率不到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60%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，前置策划力不足，各区域均需解决招采延期，产能问题；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动态成本模拟清单，动态掌控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真实利润率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D4DD273-533A-7C4D-B459-E3B0CD7F6F69}"/>
              </a:ext>
            </a:extLst>
          </p:cNvPr>
          <p:cNvSpPr txBox="1"/>
          <p:nvPr/>
        </p:nvSpPr>
        <p:spPr>
          <a:xfrm>
            <a:off x="1439372" y="3854028"/>
            <a:ext cx="533479" cy="1538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8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融创需求</a:t>
            </a:r>
            <a:endParaRPr kumimoji="0" lang="zh-CN" altLang="en-US" sz="28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556943C-BB86-1947-B870-093647C2202E}"/>
              </a:ext>
            </a:extLst>
          </p:cNvPr>
          <p:cNvSpPr txBox="1"/>
          <p:nvPr/>
        </p:nvSpPr>
        <p:spPr>
          <a:xfrm>
            <a:off x="1439372" y="9231217"/>
            <a:ext cx="533479" cy="15388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解决方案</a:t>
            </a:r>
            <a:endParaRPr kumimoji="0" lang="en-US" altLang="zh-CN" sz="28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  <p:sp>
        <p:nvSpPr>
          <p:cNvPr id="9" name="下箭头 8">
            <a:extLst>
              <a:ext uri="{FF2B5EF4-FFF2-40B4-BE49-F238E27FC236}">
                <a16:creationId xmlns:a16="http://schemas.microsoft.com/office/drawing/2014/main" id="{CF30E66D-62BC-D34C-82CC-4AE56DDEBF88}"/>
              </a:ext>
            </a:extLst>
          </p:cNvPr>
          <p:cNvSpPr/>
          <p:nvPr/>
        </p:nvSpPr>
        <p:spPr>
          <a:xfrm>
            <a:off x="5016843" y="8103940"/>
            <a:ext cx="444843" cy="568821"/>
          </a:xfrm>
          <a:prstGeom prst="downArrow">
            <a:avLst/>
          </a:prstGeom>
          <a:solidFill>
            <a:srgbClr val="E6B70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DB110408-4797-694E-9E88-36E52D7E1402}"/>
              </a:ext>
            </a:extLst>
          </p:cNvPr>
          <p:cNvSpPr/>
          <p:nvPr/>
        </p:nvSpPr>
        <p:spPr bwMode="auto">
          <a:xfrm>
            <a:off x="9315439" y="8916734"/>
            <a:ext cx="6278347" cy="2317813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510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B56605F5-156D-F346-B7D1-1919D4AB886C}"/>
              </a:ext>
            </a:extLst>
          </p:cNvPr>
          <p:cNvSpPr/>
          <p:nvPr/>
        </p:nvSpPr>
        <p:spPr>
          <a:xfrm>
            <a:off x="9523095" y="8913581"/>
            <a:ext cx="5849176" cy="23083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划分角色，通过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窗口同图绘制，完成专业间交圈；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一体化落地，条线后端（精装）成果，前端（土建）复用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D4DD273-533A-7C4D-B459-E3B0CD7F6F69}"/>
              </a:ext>
            </a:extLst>
          </p:cNvPr>
          <p:cNvSpPr txBox="1"/>
          <p:nvPr/>
        </p:nvSpPr>
        <p:spPr>
          <a:xfrm>
            <a:off x="1416699" y="5868104"/>
            <a:ext cx="533479" cy="1538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8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供方需求</a:t>
            </a:r>
            <a:endParaRPr kumimoji="0" lang="zh-CN" altLang="en-US" sz="28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DD796DD-2439-E54F-853F-92B530354E47}"/>
              </a:ext>
            </a:extLst>
          </p:cNvPr>
          <p:cNvSpPr/>
          <p:nvPr/>
        </p:nvSpPr>
        <p:spPr>
          <a:xfrm>
            <a:off x="2180507" y="5919124"/>
            <a:ext cx="6790966" cy="1754326"/>
          </a:xfrm>
          <a:prstGeom prst="rect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设计任务书针对性弱，强化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适配即用性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贯标受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人员影响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低产能工种（如门窗表统计）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占用设计周期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7B883D8-65E3-6643-8686-534763B60706}"/>
              </a:ext>
            </a:extLst>
          </p:cNvPr>
          <p:cNvSpPr/>
          <p:nvPr/>
        </p:nvSpPr>
        <p:spPr>
          <a:xfrm>
            <a:off x="9313966" y="5919124"/>
            <a:ext cx="6279820" cy="1754326"/>
          </a:xfrm>
          <a:prstGeom prst="rect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打破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方案设计、施工图设计、二次设计、精装设计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专业壁垒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，需完善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协同交圈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甲方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乙方部品选用、反馈循环需交圈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ABD54F8-580C-C841-9775-F62CC491CA16}"/>
              </a:ext>
            </a:extLst>
          </p:cNvPr>
          <p:cNvSpPr/>
          <p:nvPr/>
        </p:nvSpPr>
        <p:spPr>
          <a:xfrm>
            <a:off x="15943371" y="5919124"/>
            <a:ext cx="7993458" cy="1754326"/>
          </a:xfrm>
          <a:prstGeom prst="rect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因成本受限，导致图纸反复，需明确模块、部品分级分档，降低出图后因成本调配导致的变更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明确适配范围，降低甲乙双方沟通成本；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DD796DD-2439-E54F-853F-92B530354E47}"/>
              </a:ext>
            </a:extLst>
          </p:cNvPr>
          <p:cNvSpPr/>
          <p:nvPr/>
        </p:nvSpPr>
        <p:spPr>
          <a:xfrm>
            <a:off x="2180506" y="8926223"/>
            <a:ext cx="6790967" cy="2308324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建立融创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图块库，拼装式出图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“企业标准”与“绘图”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界面打穿；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剔除低产能工作，自动统计、动态模块研发；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关联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，项目图纸“案宗式”跟踪管理；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556943C-BB86-1947-B870-093647C2202E}"/>
              </a:ext>
            </a:extLst>
          </p:cNvPr>
          <p:cNvSpPr txBox="1"/>
          <p:nvPr/>
        </p:nvSpPr>
        <p:spPr>
          <a:xfrm>
            <a:off x="1458945" y="11564326"/>
            <a:ext cx="533479" cy="15388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8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成果标准</a:t>
            </a:r>
            <a:endParaRPr kumimoji="0" lang="en-US" altLang="zh-CN" sz="28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DD796DD-2439-E54F-853F-92B530354E47}"/>
              </a:ext>
            </a:extLst>
          </p:cNvPr>
          <p:cNvSpPr/>
          <p:nvPr/>
        </p:nvSpPr>
        <p:spPr>
          <a:xfrm>
            <a:off x="2180505" y="11715251"/>
            <a:ext cx="6790967" cy="1200329"/>
          </a:xfrm>
          <a:prstGeom prst="rect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标准设计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周期缩短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   ）天；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变更率下降（  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DD796DD-2439-E54F-853F-92B530354E47}"/>
              </a:ext>
            </a:extLst>
          </p:cNvPr>
          <p:cNvSpPr/>
          <p:nvPr/>
        </p:nvSpPr>
        <p:spPr>
          <a:xfrm>
            <a:off x="9313966" y="11731466"/>
            <a:ext cx="6279820" cy="1200329"/>
          </a:xfrm>
          <a:prstGeom prst="rect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后端成果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（一体化模块，精装深化空间，景观复合模块），直接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复用土建图纸中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Rectangle 630">
            <a:extLst>
              <a:ext uri="{FF2B5EF4-FFF2-40B4-BE49-F238E27FC236}">
                <a16:creationId xmlns:a16="http://schemas.microsoft.com/office/drawing/2014/main" id="{25DCFB2A-2542-0D4D-9BFF-A296CC637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7114" y="2849367"/>
            <a:ext cx="4816929" cy="9109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defTabSz="914400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SzPct val="70000"/>
            </a:pPr>
            <a:r>
              <a:rPr kumimoji="1" lang="zh-CN" altLang="en-US" sz="4800" b="1" kern="1200" dirty="0">
                <a:solidFill>
                  <a:srgbClr val="FE8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高效贯标</a:t>
            </a:r>
          </a:p>
        </p:txBody>
      </p:sp>
      <p:sp>
        <p:nvSpPr>
          <p:cNvPr id="29" name="Rectangle 630">
            <a:extLst>
              <a:ext uri="{FF2B5EF4-FFF2-40B4-BE49-F238E27FC236}">
                <a16:creationId xmlns:a16="http://schemas.microsoft.com/office/drawing/2014/main" id="{25DCFB2A-2542-0D4D-9BFF-A296CC637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12750" y="2865696"/>
            <a:ext cx="3209432" cy="9109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l" defTabSz="914400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SzPct val="70000"/>
            </a:pPr>
            <a:r>
              <a:rPr kumimoji="1" lang="zh-CN" altLang="en-US" sz="4800" b="1" kern="1200" dirty="0">
                <a:solidFill>
                  <a:srgbClr val="FE8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专业交圈</a:t>
            </a:r>
          </a:p>
        </p:txBody>
      </p:sp>
      <p:sp>
        <p:nvSpPr>
          <p:cNvPr id="30" name="Rectangle 630">
            <a:extLst>
              <a:ext uri="{FF2B5EF4-FFF2-40B4-BE49-F238E27FC236}">
                <a16:creationId xmlns:a16="http://schemas.microsoft.com/office/drawing/2014/main" id="{25DCFB2A-2542-0D4D-9BFF-A296CC637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53775" y="2845857"/>
            <a:ext cx="3209432" cy="9109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l" defTabSz="914400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SzPct val="70000"/>
            </a:pPr>
            <a:r>
              <a:rPr kumimoji="1" lang="zh-CN" altLang="en-US" sz="4800" b="1" kern="1200" dirty="0">
                <a:solidFill>
                  <a:srgbClr val="FE8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运营提效</a:t>
            </a:r>
          </a:p>
        </p:txBody>
      </p:sp>
      <p:sp>
        <p:nvSpPr>
          <p:cNvPr id="31" name="下箭头 30">
            <a:extLst>
              <a:ext uri="{FF2B5EF4-FFF2-40B4-BE49-F238E27FC236}">
                <a16:creationId xmlns:a16="http://schemas.microsoft.com/office/drawing/2014/main" id="{CF30E66D-62BC-D34C-82CC-4AE56DDEBF88}"/>
              </a:ext>
            </a:extLst>
          </p:cNvPr>
          <p:cNvSpPr/>
          <p:nvPr/>
        </p:nvSpPr>
        <p:spPr>
          <a:xfrm>
            <a:off x="12225261" y="8093132"/>
            <a:ext cx="444843" cy="568821"/>
          </a:xfrm>
          <a:prstGeom prst="downArrow">
            <a:avLst/>
          </a:prstGeom>
          <a:solidFill>
            <a:srgbClr val="E6B70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3" name="下箭头 32">
            <a:extLst>
              <a:ext uri="{FF2B5EF4-FFF2-40B4-BE49-F238E27FC236}">
                <a16:creationId xmlns:a16="http://schemas.microsoft.com/office/drawing/2014/main" id="{CF30E66D-62BC-D34C-82CC-4AE56DDEBF88}"/>
              </a:ext>
            </a:extLst>
          </p:cNvPr>
          <p:cNvSpPr/>
          <p:nvPr/>
        </p:nvSpPr>
        <p:spPr>
          <a:xfrm>
            <a:off x="19815416" y="8118475"/>
            <a:ext cx="444843" cy="568821"/>
          </a:xfrm>
          <a:prstGeom prst="downArrow">
            <a:avLst/>
          </a:prstGeom>
          <a:solidFill>
            <a:srgbClr val="E6B70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DD796DD-2439-E54F-853F-92B530354E47}"/>
              </a:ext>
            </a:extLst>
          </p:cNvPr>
          <p:cNvSpPr/>
          <p:nvPr/>
        </p:nvSpPr>
        <p:spPr>
          <a:xfrm>
            <a:off x="15937752" y="8926223"/>
            <a:ext cx="7999077" cy="2086725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pPr marL="342900" indent="-342900" algn="l" defTabSz="816085">
              <a:lnSpc>
                <a:spcPct val="135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“研发图纸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—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成本清单”一体化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：图块动态自动统计；</a:t>
            </a:r>
            <a:r>
              <a:rPr kumimoji="1"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缓解采购计划周期、供应商产能等潜在问题</a:t>
            </a:r>
            <a:endParaRPr kumimoji="1"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 defTabSz="816085">
              <a:lnSpc>
                <a:spcPct val="135000"/>
              </a:lnSpc>
              <a:buFont typeface="Wingdings" panose="05000000000000000000" pitchFamily="2" charset="2"/>
              <a:buChar char="l"/>
              <a:defRPr/>
            </a:pPr>
            <a:r>
              <a:rPr kumimoji="1"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kumimoji="1"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kumimoji="1"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</a:t>
            </a:r>
            <a:r>
              <a:rPr kumimoji="1"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跟踪</a:t>
            </a:r>
            <a:endParaRPr kumimoji="1"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 defTabSz="816085">
              <a:lnSpc>
                <a:spcPct val="135000"/>
              </a:lnSpc>
              <a:buFont typeface="Wingdings" panose="05000000000000000000" pitchFamily="2" charset="2"/>
              <a:buChar char="l"/>
              <a:defRPr/>
            </a:pPr>
            <a:r>
              <a:rPr kumimoji="1"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产品内核触角，主动为链条后端“清单”提供抓手；</a:t>
            </a:r>
            <a:endParaRPr kumimoji="1"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DD796DD-2439-E54F-853F-92B530354E47}"/>
              </a:ext>
            </a:extLst>
          </p:cNvPr>
          <p:cNvSpPr/>
          <p:nvPr/>
        </p:nvSpPr>
        <p:spPr>
          <a:xfrm>
            <a:off x="15936279" y="11731466"/>
            <a:ext cx="8000549" cy="1200329"/>
          </a:xfrm>
          <a:prstGeom prst="rect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—SAP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成本清单数据自动生成；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二次设计介入前，动态成本实现率上升（      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Rectangle 630">
            <a:extLst>
              <a:ext uri="{FF2B5EF4-FFF2-40B4-BE49-F238E27FC236}">
                <a16:creationId xmlns:a16="http://schemas.microsoft.com/office/drawing/2014/main" id="{25DCFB2A-2542-0D4D-9BFF-A296CC637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547" y="527112"/>
            <a:ext cx="12944145" cy="15691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l" defTabSz="914400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SzPct val="70000"/>
            </a:pPr>
            <a:r>
              <a:rPr kumimoji="1" lang="en-US" altLang="zh-CN" sz="48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1.2</a:t>
            </a:r>
            <a:r>
              <a:rPr kumimoji="1" lang="zh-CN" altLang="en-US" sz="48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 项目需求</a:t>
            </a:r>
            <a:r>
              <a:rPr kumimoji="1" lang="en-US" altLang="zh-CN" sz="48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&amp;</a:t>
            </a:r>
            <a:r>
              <a:rPr kumimoji="1" lang="zh-CN" altLang="en-US" sz="48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目标</a:t>
            </a:r>
          </a:p>
        </p:txBody>
      </p:sp>
    </p:spTree>
    <p:extLst>
      <p:ext uri="{BB962C8B-B14F-4D97-AF65-F5344CB8AC3E}">
        <p14:creationId xmlns:p14="http://schemas.microsoft.com/office/powerpoint/2010/main" val="248102507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DB536EB1-3524-4641-82DC-30EF47627C19}"/>
              </a:ext>
            </a:extLst>
          </p:cNvPr>
          <p:cNvSpPr/>
          <p:nvPr/>
        </p:nvSpPr>
        <p:spPr>
          <a:xfrm>
            <a:off x="557547" y="1896935"/>
            <a:ext cx="140258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32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</a:t>
            </a:r>
            <a:r>
              <a:rPr kumimoji="1" lang="zh-CN" altLang="en-US" sz="2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线下设计</a:t>
            </a:r>
            <a:r>
              <a:rPr kumimoji="1"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标准集成</a:t>
            </a:r>
            <a:r>
              <a:rPr kumimoji="1" lang="zh-CN" altLang="en-US" sz="2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，建立产品原型，以“</a:t>
            </a:r>
            <a:r>
              <a:rPr kumimoji="1"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动态参数化</a:t>
            </a:r>
            <a:r>
              <a:rPr kumimoji="1" lang="zh-CN" altLang="en-US" sz="2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”赋值，信息化手段</a:t>
            </a:r>
            <a:r>
              <a:rPr kumimoji="1"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自动统计</a:t>
            </a:r>
            <a:endParaRPr lang="zh-CN" altLang="en-US" sz="2800" b="1" dirty="0">
              <a:solidFill>
                <a:srgbClr val="C0000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483215A-8D2B-484A-896C-94CBD70BD580}"/>
              </a:ext>
            </a:extLst>
          </p:cNvPr>
          <p:cNvSpPr txBox="1"/>
          <p:nvPr/>
        </p:nvSpPr>
        <p:spPr>
          <a:xfrm>
            <a:off x="1181430" y="3127450"/>
            <a:ext cx="20427621" cy="7027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600" b="1" dirty="0"/>
              <a:t>研发贯标：</a:t>
            </a:r>
            <a:r>
              <a:rPr lang="zh-CN" altLang="en-US" sz="2600" dirty="0"/>
              <a:t>建立标准化元件库、模块库、原型库，推广落实产品标准化。</a:t>
            </a:r>
            <a:endParaRPr kumimoji="0" lang="en-US" altLang="zh-CN" sz="26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43F1D4D-C657-A241-80A4-FBCC274B7209}"/>
              </a:ext>
            </a:extLst>
          </p:cNvPr>
          <p:cNvSpPr txBox="1"/>
          <p:nvPr/>
        </p:nvSpPr>
        <p:spPr>
          <a:xfrm>
            <a:off x="18946238" y="4597096"/>
            <a:ext cx="3185167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lang="zh-CN" altLang="en-US" sz="2400" dirty="0"/>
              <a:t>标准户型</a:t>
            </a:r>
            <a:r>
              <a:rPr lang="en-US" altLang="zh-CN" sz="2400" b="1" dirty="0">
                <a:solidFill>
                  <a:srgbClr val="C00000"/>
                </a:solidFill>
              </a:rPr>
              <a:t>530</a:t>
            </a:r>
            <a:r>
              <a:rPr lang="zh-CN" altLang="en-US" sz="2400" dirty="0"/>
              <a:t>个</a:t>
            </a:r>
            <a:endParaRPr lang="en-US" altLang="zh-CN" sz="2400" dirty="0"/>
          </a:p>
          <a:p>
            <a:pPr marL="457200" marR="0" indent="-4572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lang="zh-CN" altLang="en-US" sz="2400" dirty="0"/>
              <a:t>标准楼栋平面</a:t>
            </a:r>
            <a:r>
              <a:rPr lang="en-US" altLang="zh-CN" sz="2400" b="1" dirty="0">
                <a:solidFill>
                  <a:srgbClr val="C00000"/>
                </a:solidFill>
              </a:rPr>
              <a:t>449</a:t>
            </a:r>
            <a:r>
              <a:rPr lang="zh-CN" altLang="en-US" sz="2400" dirty="0"/>
              <a:t>个</a:t>
            </a:r>
            <a:endParaRPr lang="en-US" altLang="zh-CN" sz="2400" dirty="0"/>
          </a:p>
          <a:p>
            <a:pPr marL="457200" marR="0" indent="-4572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lang="zh-CN" altLang="en-US" sz="2400" dirty="0"/>
              <a:t>标准立面风格</a:t>
            </a:r>
            <a:r>
              <a:rPr lang="en-US" altLang="zh-CN" sz="2400" b="1" dirty="0">
                <a:solidFill>
                  <a:srgbClr val="C00000"/>
                </a:solidFill>
              </a:rPr>
              <a:t>39</a:t>
            </a:r>
            <a:r>
              <a:rPr lang="zh-CN" altLang="en-US" sz="2400" dirty="0"/>
              <a:t>个</a:t>
            </a:r>
            <a:endParaRPr lang="en-US" altLang="zh-CN" sz="2400" dirty="0"/>
          </a:p>
          <a:p>
            <a:pPr marL="457200" marR="0" indent="-4572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lang="zh-CN" altLang="en-US" sz="2400" dirty="0"/>
              <a:t>标准构件</a:t>
            </a:r>
            <a:r>
              <a:rPr lang="en-US" altLang="zh-CN" sz="2400" dirty="0"/>
              <a:t>……</a:t>
            </a:r>
          </a:p>
        </p:txBody>
      </p:sp>
      <p:pic>
        <p:nvPicPr>
          <p:cNvPr id="71" name="图片 70">
            <a:extLst>
              <a:ext uri="{FF2B5EF4-FFF2-40B4-BE49-F238E27FC236}">
                <a16:creationId xmlns:a16="http://schemas.microsoft.com/office/drawing/2014/main" id="{308B44B7-7A55-5749-89C7-6E00F56B2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7072" y="4382515"/>
            <a:ext cx="4285233" cy="3042014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FD6546AB-DB24-C14F-A882-1A9A8E0CFD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67" r="38"/>
          <a:stretch/>
        </p:blipFill>
        <p:spPr>
          <a:xfrm>
            <a:off x="9577897" y="4411063"/>
            <a:ext cx="4157871" cy="2969295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2878ADCD-AC1D-0243-B3AE-8D17E0B40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1168" y="4486594"/>
            <a:ext cx="3621147" cy="2581541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A353826E-D0D8-564F-86EB-A263EBD416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 flipH="1" flipV="1">
            <a:off x="2336887" y="3978824"/>
            <a:ext cx="2587452" cy="36531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8369" y="8125281"/>
            <a:ext cx="7338265" cy="2243750"/>
          </a:xfrm>
          <a:prstGeom prst="rect">
            <a:avLst/>
          </a:prstGeom>
        </p:spPr>
      </p:pic>
      <p:sp>
        <p:nvSpPr>
          <p:cNvPr id="59" name="下箭头 58">
            <a:extLst>
              <a:ext uri="{FF2B5EF4-FFF2-40B4-BE49-F238E27FC236}">
                <a16:creationId xmlns:a16="http://schemas.microsoft.com/office/drawing/2014/main" id="{CF30E66D-62BC-D34C-82CC-4AE56DDEBF88}"/>
              </a:ext>
            </a:extLst>
          </p:cNvPr>
          <p:cNvSpPr/>
          <p:nvPr/>
        </p:nvSpPr>
        <p:spPr>
          <a:xfrm>
            <a:off x="5234761" y="7327790"/>
            <a:ext cx="481123" cy="702755"/>
          </a:xfrm>
          <a:prstGeom prst="downArrow">
            <a:avLst/>
          </a:prstGeom>
          <a:solidFill>
            <a:srgbClr val="E6B70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8D4DD273-533A-7C4D-B459-E3B0CD7F6F69}"/>
              </a:ext>
            </a:extLst>
          </p:cNvPr>
          <p:cNvSpPr txBox="1"/>
          <p:nvPr/>
        </p:nvSpPr>
        <p:spPr>
          <a:xfrm>
            <a:off x="1073230" y="7877303"/>
            <a:ext cx="533479" cy="1538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线上原型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8D4DD273-533A-7C4D-B459-E3B0CD7F6F69}"/>
              </a:ext>
            </a:extLst>
          </p:cNvPr>
          <p:cNvSpPr txBox="1"/>
          <p:nvPr/>
        </p:nvSpPr>
        <p:spPr>
          <a:xfrm>
            <a:off x="1085178" y="5133868"/>
            <a:ext cx="533479" cy="1538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线下标准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8"/>
          <a:srcRect t="18056"/>
          <a:stretch/>
        </p:blipFill>
        <p:spPr>
          <a:xfrm>
            <a:off x="13866396" y="8095207"/>
            <a:ext cx="4151745" cy="23039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77362" y="8095208"/>
            <a:ext cx="4009710" cy="2303896"/>
          </a:xfrm>
          <a:prstGeom prst="rect">
            <a:avLst/>
          </a:prstGeom>
        </p:spPr>
      </p:pic>
      <p:sp>
        <p:nvSpPr>
          <p:cNvPr id="67" name="下箭头 66">
            <a:extLst>
              <a:ext uri="{FF2B5EF4-FFF2-40B4-BE49-F238E27FC236}">
                <a16:creationId xmlns:a16="http://schemas.microsoft.com/office/drawing/2014/main" id="{CF30E66D-62BC-D34C-82CC-4AE56DDEBF88}"/>
              </a:ext>
            </a:extLst>
          </p:cNvPr>
          <p:cNvSpPr/>
          <p:nvPr/>
        </p:nvSpPr>
        <p:spPr>
          <a:xfrm>
            <a:off x="13530250" y="7430135"/>
            <a:ext cx="444843" cy="568821"/>
          </a:xfrm>
          <a:prstGeom prst="downArrow">
            <a:avLst/>
          </a:prstGeom>
          <a:solidFill>
            <a:srgbClr val="E6B70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9" name="Rectangle 630">
            <a:extLst>
              <a:ext uri="{FF2B5EF4-FFF2-40B4-BE49-F238E27FC236}">
                <a16:creationId xmlns:a16="http://schemas.microsoft.com/office/drawing/2014/main" id="{25DCFB2A-2542-0D4D-9BFF-A296CC637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22355" y="7990303"/>
            <a:ext cx="2761361" cy="15691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l" defTabSz="914400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SzPct val="70000"/>
            </a:pPr>
            <a:r>
              <a:rPr kumimoji="1" lang="zh-CN" altLang="en-US" sz="48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未来规划</a:t>
            </a:r>
          </a:p>
        </p:txBody>
      </p:sp>
      <p:sp>
        <p:nvSpPr>
          <p:cNvPr id="9" name="矩形 8"/>
          <p:cNvSpPr/>
          <p:nvPr/>
        </p:nvSpPr>
        <p:spPr>
          <a:xfrm>
            <a:off x="2032648" y="6473528"/>
            <a:ext cx="23455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/>
              <a:t>标准窗型</a:t>
            </a:r>
            <a:r>
              <a:rPr lang="en-US" altLang="zh-CN" sz="2400" b="1" dirty="0">
                <a:solidFill>
                  <a:srgbClr val="C00000"/>
                </a:solidFill>
              </a:rPr>
              <a:t>1500</a:t>
            </a:r>
            <a:r>
              <a:rPr lang="zh-CN" altLang="en-US" sz="2400" dirty="0"/>
              <a:t>个</a:t>
            </a:r>
            <a:endParaRPr lang="en-US" altLang="zh-CN" sz="2400" dirty="0"/>
          </a:p>
        </p:txBody>
      </p:sp>
      <p:cxnSp>
        <p:nvCxnSpPr>
          <p:cNvPr id="73" name="直接连接符 72"/>
          <p:cNvCxnSpPr/>
          <p:nvPr/>
        </p:nvCxnSpPr>
        <p:spPr>
          <a:xfrm>
            <a:off x="1804043" y="7667277"/>
            <a:ext cx="20222717" cy="0"/>
          </a:xfrm>
          <a:prstGeom prst="line">
            <a:avLst/>
          </a:prstGeom>
          <a:noFill/>
          <a:ln w="25400" cap="flat">
            <a:solidFill>
              <a:schemeClr val="tx1">
                <a:lumMod val="50000"/>
                <a:lumOff val="50000"/>
              </a:schemeClr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4" name="下箭头 73">
            <a:extLst>
              <a:ext uri="{FF2B5EF4-FFF2-40B4-BE49-F238E27FC236}">
                <a16:creationId xmlns:a16="http://schemas.microsoft.com/office/drawing/2014/main" id="{CF30E66D-62BC-D34C-82CC-4AE56DDEBF88}"/>
              </a:ext>
            </a:extLst>
          </p:cNvPr>
          <p:cNvSpPr/>
          <p:nvPr/>
        </p:nvSpPr>
        <p:spPr>
          <a:xfrm>
            <a:off x="20503035" y="7382866"/>
            <a:ext cx="444843" cy="568821"/>
          </a:xfrm>
          <a:prstGeom prst="downArrow">
            <a:avLst/>
          </a:prstGeom>
          <a:solidFill>
            <a:srgbClr val="E6B70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6" name="Rectangle 630">
            <a:extLst>
              <a:ext uri="{FF2B5EF4-FFF2-40B4-BE49-F238E27FC236}">
                <a16:creationId xmlns:a16="http://schemas.microsoft.com/office/drawing/2014/main" id="{25DCFB2A-2542-0D4D-9BFF-A296CC637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547" y="527112"/>
            <a:ext cx="12944145" cy="15691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l" defTabSz="914400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SzPct val="70000"/>
            </a:pPr>
            <a:r>
              <a:rPr kumimoji="1" lang="en-US" altLang="zh-CN" sz="48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1.3</a:t>
            </a:r>
            <a:r>
              <a:rPr kumimoji="1" lang="zh-CN" altLang="en-US" sz="48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 项目详细需求</a:t>
            </a:r>
            <a:r>
              <a:rPr kumimoji="1" lang="en-US" altLang="zh-CN" sz="48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&amp;</a:t>
            </a:r>
            <a:r>
              <a:rPr kumimoji="1" lang="zh-CN" altLang="en-US" sz="48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目标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CD9AD3C7-5CEE-3243-98B8-2D56146E7A1F}"/>
              </a:ext>
            </a:extLst>
          </p:cNvPr>
          <p:cNvSpPr txBox="1"/>
          <p:nvPr/>
        </p:nvSpPr>
        <p:spPr>
          <a:xfrm>
            <a:off x="1181430" y="11307498"/>
            <a:ext cx="2042762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</a:pPr>
            <a:r>
              <a:rPr lang="zh-CN" altLang="en-US" sz="2400" b="1" dirty="0"/>
              <a:t>设计提效：</a:t>
            </a:r>
            <a:r>
              <a:rPr lang="zh-CN" altLang="en-US" sz="2400" dirty="0"/>
              <a:t>实现标准元件、模块、原型快速复制，避免重复工作，提高设计效率，同时降低图纸修改</a:t>
            </a:r>
            <a:r>
              <a:rPr lang="en-US" altLang="zh-CN" sz="2400" dirty="0"/>
              <a:t>/</a:t>
            </a:r>
            <a:r>
              <a:rPr lang="zh-CN" altLang="en-US" sz="2400" dirty="0"/>
              <a:t>变更率。</a:t>
            </a:r>
            <a:endParaRPr kumimoji="0" lang="en-US" altLang="zh-CN" sz="2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5337086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630">
            <a:extLst>
              <a:ext uri="{FF2B5EF4-FFF2-40B4-BE49-F238E27FC236}">
                <a16:creationId xmlns:a16="http://schemas.microsoft.com/office/drawing/2014/main" id="{25DCFB2A-2542-0D4D-9BFF-A296CC637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547" y="527112"/>
            <a:ext cx="12944145" cy="15691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l" defTabSz="914400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SzPct val="70000"/>
            </a:pPr>
            <a:r>
              <a:rPr kumimoji="1" lang="en-US" altLang="zh-CN" sz="48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1.4</a:t>
            </a:r>
            <a:r>
              <a:rPr kumimoji="1" lang="zh-CN" altLang="en-US" sz="48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 项目详细需求</a:t>
            </a:r>
            <a:r>
              <a:rPr kumimoji="1" lang="en-US" altLang="zh-CN" sz="48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&amp;</a:t>
            </a:r>
            <a:r>
              <a:rPr kumimoji="1" lang="zh-CN" altLang="en-US" sz="48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目标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F1A1796-E41D-AD48-A32A-7169FD3583EB}"/>
              </a:ext>
            </a:extLst>
          </p:cNvPr>
          <p:cNvSpPr txBox="1"/>
          <p:nvPr/>
        </p:nvSpPr>
        <p:spPr>
          <a:xfrm>
            <a:off x="1486462" y="7697830"/>
            <a:ext cx="897815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自动统计设计算量，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为成本测算及采购提前备货提供依据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7" name="直接连接符 2">
            <a:extLst>
              <a:ext uri="{FF2B5EF4-FFF2-40B4-BE49-F238E27FC236}">
                <a16:creationId xmlns:a16="http://schemas.microsoft.com/office/drawing/2014/main" id="{CDDCC0ED-85D2-CC4D-8367-51EF50BD0297}"/>
              </a:ext>
            </a:extLst>
          </p:cNvPr>
          <p:cNvCxnSpPr>
            <a:cxnSpLocks/>
          </p:cNvCxnSpPr>
          <p:nvPr/>
        </p:nvCxnSpPr>
        <p:spPr>
          <a:xfrm>
            <a:off x="2102099" y="8901462"/>
            <a:ext cx="13613465" cy="3419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28">
            <a:extLst>
              <a:ext uri="{FF2B5EF4-FFF2-40B4-BE49-F238E27FC236}">
                <a16:creationId xmlns:a16="http://schemas.microsoft.com/office/drawing/2014/main" id="{DE99CABD-7BA8-D64C-B087-893A49258A35}"/>
              </a:ext>
            </a:extLst>
          </p:cNvPr>
          <p:cNvSpPr txBox="1"/>
          <p:nvPr/>
        </p:nvSpPr>
        <p:spPr>
          <a:xfrm>
            <a:off x="1794323" y="8901462"/>
            <a:ext cx="615553" cy="367016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  <a:prstDash val="dash"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95000"/>
                    <a:lumOff val="5000"/>
                    <a:alpha val="7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成本算量</a:t>
            </a:r>
            <a:endParaRPr lang="en-US" sz="2800" b="1" dirty="0">
              <a:solidFill>
                <a:schemeClr val="tx1">
                  <a:lumMod val="95000"/>
                  <a:lumOff val="5000"/>
                  <a:alpha val="7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</p:txBody>
      </p:sp>
      <p:cxnSp>
        <p:nvCxnSpPr>
          <p:cNvPr id="59" name="直接连接符 94">
            <a:extLst>
              <a:ext uri="{FF2B5EF4-FFF2-40B4-BE49-F238E27FC236}">
                <a16:creationId xmlns:a16="http://schemas.microsoft.com/office/drawing/2014/main" id="{2FB19251-5980-6548-8E9A-FCCB3AE268A5}"/>
              </a:ext>
            </a:extLst>
          </p:cNvPr>
          <p:cNvCxnSpPr>
            <a:cxnSpLocks/>
          </p:cNvCxnSpPr>
          <p:nvPr/>
        </p:nvCxnSpPr>
        <p:spPr>
          <a:xfrm>
            <a:off x="2409877" y="12571629"/>
            <a:ext cx="13477274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>
            <a:extLst>
              <a:ext uri="{FF2B5EF4-FFF2-40B4-BE49-F238E27FC236}">
                <a16:creationId xmlns:a16="http://schemas.microsoft.com/office/drawing/2014/main" id="{EB1886F4-7BA7-6946-B4B1-A744C48970B1}"/>
              </a:ext>
            </a:extLst>
          </p:cNvPr>
          <p:cNvSpPr/>
          <p:nvPr/>
        </p:nvSpPr>
        <p:spPr>
          <a:xfrm>
            <a:off x="8267037" y="10359686"/>
            <a:ext cx="115288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VS</a:t>
            </a:r>
            <a:endParaRPr lang="zh-CN" altLang="en-US" sz="60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8833AD95-3381-634A-84D3-2F0F61E27BCE}"/>
              </a:ext>
            </a:extLst>
          </p:cNvPr>
          <p:cNvSpPr/>
          <p:nvPr/>
        </p:nvSpPr>
        <p:spPr>
          <a:xfrm>
            <a:off x="3465997" y="9588141"/>
            <a:ext cx="1888519" cy="338554"/>
          </a:xfrm>
          <a:prstGeom prst="rect">
            <a:avLst/>
          </a:prstGeom>
          <a:ln w="19050">
            <a:solidFill>
              <a:srgbClr val="D5A302"/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施工图纸</a:t>
            </a:r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9E23205D-2DE4-CA4C-BB19-657DDB20A3A6}"/>
              </a:ext>
            </a:extLst>
          </p:cNvPr>
          <p:cNvSpPr/>
          <p:nvPr/>
        </p:nvSpPr>
        <p:spPr>
          <a:xfrm>
            <a:off x="3496333" y="10281633"/>
            <a:ext cx="1827846" cy="338554"/>
          </a:xfrm>
          <a:prstGeom prst="rect">
            <a:avLst/>
          </a:prstGeom>
          <a:ln w="19050">
            <a:solidFill>
              <a:srgbClr val="D5A302"/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深化设计</a:t>
            </a:r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B0C81680-23A4-DC49-9339-F6FE083A10FC}"/>
              </a:ext>
            </a:extLst>
          </p:cNvPr>
          <p:cNvSpPr/>
          <p:nvPr/>
        </p:nvSpPr>
        <p:spPr>
          <a:xfrm>
            <a:off x="3496333" y="10979260"/>
            <a:ext cx="1827846" cy="338554"/>
          </a:xfrm>
          <a:prstGeom prst="rect">
            <a:avLst/>
          </a:prstGeom>
          <a:ln w="19050">
            <a:solidFill>
              <a:srgbClr val="D5A302"/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成本顾问统计</a:t>
            </a:r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4" name="决策 63">
            <a:extLst>
              <a:ext uri="{FF2B5EF4-FFF2-40B4-BE49-F238E27FC236}">
                <a16:creationId xmlns:a16="http://schemas.microsoft.com/office/drawing/2014/main" id="{CFEB6DB6-0940-A040-A236-583845324594}"/>
              </a:ext>
            </a:extLst>
          </p:cNvPr>
          <p:cNvSpPr/>
          <p:nvPr/>
        </p:nvSpPr>
        <p:spPr>
          <a:xfrm>
            <a:off x="3443241" y="11755805"/>
            <a:ext cx="1827846" cy="550247"/>
          </a:xfrm>
          <a:prstGeom prst="flowChartDecision">
            <a:avLst/>
          </a:prstGeom>
          <a:ln w="19050">
            <a:solidFill>
              <a:srgbClr val="D5A302"/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成本算量</a:t>
            </a:r>
            <a:endParaRPr lang="en-US" altLang="zh-CN" sz="1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1F89547B-F922-4241-A0D3-115E94CC1F0F}"/>
              </a:ext>
            </a:extLst>
          </p:cNvPr>
          <p:cNvSpPr/>
          <p:nvPr/>
        </p:nvSpPr>
        <p:spPr>
          <a:xfrm>
            <a:off x="10820571" y="9709076"/>
            <a:ext cx="1827846" cy="338554"/>
          </a:xfrm>
          <a:prstGeom prst="rect">
            <a:avLst/>
          </a:prstGeom>
          <a:ln w="19050">
            <a:solidFill>
              <a:srgbClr val="D5A302"/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施工图纸</a:t>
            </a:r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D5F05852-9F1D-A34D-9C28-982CC7F98E3E}"/>
              </a:ext>
            </a:extLst>
          </p:cNvPr>
          <p:cNvSpPr/>
          <p:nvPr/>
        </p:nvSpPr>
        <p:spPr>
          <a:xfrm>
            <a:off x="10877928" y="11243379"/>
            <a:ext cx="1827846" cy="338554"/>
          </a:xfrm>
          <a:prstGeom prst="rect">
            <a:avLst/>
          </a:prstGeom>
          <a:ln w="19050">
            <a:solidFill>
              <a:srgbClr val="D5A302"/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顾问复核</a:t>
            </a:r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40AEF695-3922-B148-BB9B-4BD6443C16FC}"/>
              </a:ext>
            </a:extLst>
          </p:cNvPr>
          <p:cNvSpPr/>
          <p:nvPr/>
        </p:nvSpPr>
        <p:spPr>
          <a:xfrm>
            <a:off x="10921105" y="11924388"/>
            <a:ext cx="1827846" cy="338554"/>
          </a:xfrm>
          <a:prstGeom prst="rect">
            <a:avLst/>
          </a:prstGeom>
          <a:ln w="19050">
            <a:solidFill>
              <a:srgbClr val="D5A302"/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成本算量</a:t>
            </a:r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86" name="直接连接符 4">
            <a:extLst>
              <a:ext uri="{FF2B5EF4-FFF2-40B4-BE49-F238E27FC236}">
                <a16:creationId xmlns:a16="http://schemas.microsoft.com/office/drawing/2014/main" id="{39B4C5D5-6D78-1B46-A9D9-D639E52BD828}"/>
              </a:ext>
            </a:extLst>
          </p:cNvPr>
          <p:cNvCxnSpPr>
            <a:cxnSpLocks/>
          </p:cNvCxnSpPr>
          <p:nvPr/>
        </p:nvCxnSpPr>
        <p:spPr>
          <a:xfrm>
            <a:off x="8905676" y="8935660"/>
            <a:ext cx="0" cy="3635969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>
            <a:extLst>
              <a:ext uri="{FF2B5EF4-FFF2-40B4-BE49-F238E27FC236}">
                <a16:creationId xmlns:a16="http://schemas.microsoft.com/office/drawing/2014/main" id="{85A53B92-2BF4-CE4E-AC5C-B47CBA1DE9F4}"/>
              </a:ext>
            </a:extLst>
          </p:cNvPr>
          <p:cNvSpPr/>
          <p:nvPr/>
        </p:nvSpPr>
        <p:spPr>
          <a:xfrm>
            <a:off x="4312177" y="866840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现状</a:t>
            </a: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BD2C414E-DAB9-944A-B150-A9FB1365E4B1}"/>
              </a:ext>
            </a:extLst>
          </p:cNvPr>
          <p:cNvSpPr/>
          <p:nvPr/>
        </p:nvSpPr>
        <p:spPr>
          <a:xfrm>
            <a:off x="11716089" y="8700592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目标</a:t>
            </a:r>
          </a:p>
        </p:txBody>
      </p:sp>
      <p:cxnSp>
        <p:nvCxnSpPr>
          <p:cNvPr id="10" name="肘形连接符 9">
            <a:extLst>
              <a:ext uri="{FF2B5EF4-FFF2-40B4-BE49-F238E27FC236}">
                <a16:creationId xmlns:a16="http://schemas.microsoft.com/office/drawing/2014/main" id="{482B171E-4D29-044B-9AF7-DD5133642056}"/>
              </a:ext>
            </a:extLst>
          </p:cNvPr>
          <p:cNvCxnSpPr>
            <a:cxnSpLocks/>
            <a:stCxn id="64" idx="1"/>
            <a:endCxn id="61" idx="1"/>
          </p:cNvCxnSpPr>
          <p:nvPr/>
        </p:nvCxnSpPr>
        <p:spPr>
          <a:xfrm rot="10800000" flipH="1">
            <a:off x="3443241" y="9757419"/>
            <a:ext cx="22756" cy="2273511"/>
          </a:xfrm>
          <a:prstGeom prst="bentConnector3">
            <a:avLst>
              <a:gd name="adj1" fmla="val -1004570"/>
            </a:avLst>
          </a:prstGeom>
          <a:noFill/>
          <a:ln w="28575" cap="flat">
            <a:solidFill>
              <a:srgbClr val="F2C102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ECCE5D44-1314-794B-AE30-951A8566CFAA}"/>
              </a:ext>
            </a:extLst>
          </p:cNvPr>
          <p:cNvCxnSpPr>
            <a:cxnSpLocks/>
            <a:stCxn id="61" idx="2"/>
            <a:endCxn id="62" idx="0"/>
          </p:cNvCxnSpPr>
          <p:nvPr/>
        </p:nvCxnSpPr>
        <p:spPr>
          <a:xfrm flipH="1">
            <a:off x="4410256" y="9926695"/>
            <a:ext cx="1" cy="354938"/>
          </a:xfrm>
          <a:prstGeom prst="straightConnector1">
            <a:avLst/>
          </a:prstGeom>
          <a:noFill/>
          <a:ln w="25400" cap="flat">
            <a:solidFill>
              <a:srgbClr val="F2C102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9" name="直线箭头连接符 108">
            <a:extLst>
              <a:ext uri="{FF2B5EF4-FFF2-40B4-BE49-F238E27FC236}">
                <a16:creationId xmlns:a16="http://schemas.microsoft.com/office/drawing/2014/main" id="{3F843602-38BE-2B47-8A52-227ED315A32E}"/>
              </a:ext>
            </a:extLst>
          </p:cNvPr>
          <p:cNvCxnSpPr>
            <a:cxnSpLocks/>
          </p:cNvCxnSpPr>
          <p:nvPr/>
        </p:nvCxnSpPr>
        <p:spPr>
          <a:xfrm flipH="1">
            <a:off x="4406556" y="10629245"/>
            <a:ext cx="1" cy="354938"/>
          </a:xfrm>
          <a:prstGeom prst="straightConnector1">
            <a:avLst/>
          </a:prstGeom>
          <a:noFill/>
          <a:ln w="25400" cap="flat">
            <a:solidFill>
              <a:srgbClr val="F2C102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6" name="直线箭头连接符 115">
            <a:extLst>
              <a:ext uri="{FF2B5EF4-FFF2-40B4-BE49-F238E27FC236}">
                <a16:creationId xmlns:a16="http://schemas.microsoft.com/office/drawing/2014/main" id="{84AD8A11-4391-4E4B-B1D5-FEE5AF5AA4DA}"/>
              </a:ext>
            </a:extLst>
          </p:cNvPr>
          <p:cNvCxnSpPr>
            <a:cxnSpLocks/>
          </p:cNvCxnSpPr>
          <p:nvPr/>
        </p:nvCxnSpPr>
        <p:spPr>
          <a:xfrm flipH="1">
            <a:off x="4399470" y="11380084"/>
            <a:ext cx="1" cy="354938"/>
          </a:xfrm>
          <a:prstGeom prst="straightConnector1">
            <a:avLst/>
          </a:prstGeom>
          <a:noFill/>
          <a:ln w="25400" cap="flat">
            <a:solidFill>
              <a:srgbClr val="F2C102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ABE64B77-CD54-C645-A4EE-4B181D148288}"/>
              </a:ext>
            </a:extLst>
          </p:cNvPr>
          <p:cNvSpPr txBox="1"/>
          <p:nvPr/>
        </p:nvSpPr>
        <p:spPr>
          <a:xfrm>
            <a:off x="2874107" y="10517308"/>
            <a:ext cx="287258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成本不符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FAB1A403-94F0-9E49-A14C-EF5834616A50}"/>
              </a:ext>
            </a:extLst>
          </p:cNvPr>
          <p:cNvSpPr txBox="1"/>
          <p:nvPr/>
        </p:nvSpPr>
        <p:spPr>
          <a:xfrm>
            <a:off x="5686517" y="10138704"/>
            <a:ext cx="2106595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600" b="1" dirty="0">
                <a:solidFill>
                  <a:schemeClr val="tx1">
                    <a:alpha val="7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成本算量依靠外部咨询顾问；</a:t>
            </a:r>
            <a:endParaRPr lang="en-US" altLang="zh-CN" sz="1600" b="1" dirty="0">
              <a:solidFill>
                <a:schemeClr val="tx1">
                  <a:alpha val="7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600" b="1" dirty="0">
                <a:solidFill>
                  <a:schemeClr val="tx1">
                    <a:alpha val="7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采购提前备货时间滞后。</a:t>
            </a:r>
            <a:endParaRPr lang="en-US" altLang="zh-CN" sz="1600" b="1" dirty="0">
              <a:solidFill>
                <a:schemeClr val="tx1">
                  <a:alpha val="7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8" name="决策 117">
            <a:extLst>
              <a:ext uri="{FF2B5EF4-FFF2-40B4-BE49-F238E27FC236}">
                <a16:creationId xmlns:a16="http://schemas.microsoft.com/office/drawing/2014/main" id="{3E169D35-3BDB-9E42-8B28-DF59069C33C0}"/>
              </a:ext>
            </a:extLst>
          </p:cNvPr>
          <p:cNvSpPr/>
          <p:nvPr/>
        </p:nvSpPr>
        <p:spPr>
          <a:xfrm>
            <a:off x="10818536" y="10359686"/>
            <a:ext cx="1827846" cy="550247"/>
          </a:xfrm>
          <a:prstGeom prst="flowChartDecision">
            <a:avLst/>
          </a:prstGeom>
          <a:ln w="19050">
            <a:solidFill>
              <a:srgbClr val="D5A302"/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设计算量</a:t>
            </a:r>
            <a:endParaRPr lang="en-US" altLang="zh-CN" sz="1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19" name="直线箭头连接符 118">
            <a:extLst>
              <a:ext uri="{FF2B5EF4-FFF2-40B4-BE49-F238E27FC236}">
                <a16:creationId xmlns:a16="http://schemas.microsoft.com/office/drawing/2014/main" id="{CB7AEE5D-3415-B24D-A120-26A03F31F12E}"/>
              </a:ext>
            </a:extLst>
          </p:cNvPr>
          <p:cNvCxnSpPr>
            <a:cxnSpLocks/>
          </p:cNvCxnSpPr>
          <p:nvPr/>
        </p:nvCxnSpPr>
        <p:spPr>
          <a:xfrm flipH="1">
            <a:off x="11732459" y="10048926"/>
            <a:ext cx="1" cy="354938"/>
          </a:xfrm>
          <a:prstGeom prst="straightConnector1">
            <a:avLst/>
          </a:prstGeom>
          <a:noFill/>
          <a:ln w="25400" cap="flat">
            <a:solidFill>
              <a:srgbClr val="F2C102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0" name="直线箭头连接符 119">
            <a:extLst>
              <a:ext uri="{FF2B5EF4-FFF2-40B4-BE49-F238E27FC236}">
                <a16:creationId xmlns:a16="http://schemas.microsoft.com/office/drawing/2014/main" id="{6D40643E-CFC7-E140-8383-BFA1CC8807E8}"/>
              </a:ext>
            </a:extLst>
          </p:cNvPr>
          <p:cNvCxnSpPr>
            <a:cxnSpLocks/>
          </p:cNvCxnSpPr>
          <p:nvPr/>
        </p:nvCxnSpPr>
        <p:spPr>
          <a:xfrm flipH="1">
            <a:off x="11740910" y="11583440"/>
            <a:ext cx="1" cy="354938"/>
          </a:xfrm>
          <a:prstGeom prst="straightConnector1">
            <a:avLst/>
          </a:prstGeom>
          <a:noFill/>
          <a:ln w="25400" cap="flat">
            <a:solidFill>
              <a:srgbClr val="F2C102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1" name="直线箭头连接符 120">
            <a:extLst>
              <a:ext uri="{FF2B5EF4-FFF2-40B4-BE49-F238E27FC236}">
                <a16:creationId xmlns:a16="http://schemas.microsoft.com/office/drawing/2014/main" id="{C4247170-E762-5749-BC7B-4EDB3EA72FBA}"/>
              </a:ext>
            </a:extLst>
          </p:cNvPr>
          <p:cNvCxnSpPr>
            <a:cxnSpLocks/>
          </p:cNvCxnSpPr>
          <p:nvPr/>
        </p:nvCxnSpPr>
        <p:spPr>
          <a:xfrm flipH="1">
            <a:off x="11740910" y="10906530"/>
            <a:ext cx="1" cy="354938"/>
          </a:xfrm>
          <a:prstGeom prst="straightConnector1">
            <a:avLst/>
          </a:prstGeom>
          <a:noFill/>
          <a:ln w="25400" cap="flat">
            <a:solidFill>
              <a:srgbClr val="F2C102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2" name="肘形连接符 121">
            <a:extLst>
              <a:ext uri="{FF2B5EF4-FFF2-40B4-BE49-F238E27FC236}">
                <a16:creationId xmlns:a16="http://schemas.microsoft.com/office/drawing/2014/main" id="{04D81E05-4481-7445-BA94-2FDEC6337A7F}"/>
              </a:ext>
            </a:extLst>
          </p:cNvPr>
          <p:cNvCxnSpPr>
            <a:cxnSpLocks/>
            <a:stCxn id="118" idx="3"/>
            <a:endCxn id="68" idx="3"/>
          </p:cNvCxnSpPr>
          <p:nvPr/>
        </p:nvCxnSpPr>
        <p:spPr>
          <a:xfrm flipV="1">
            <a:off x="12646382" y="9878353"/>
            <a:ext cx="2035" cy="756457"/>
          </a:xfrm>
          <a:prstGeom prst="bentConnector3">
            <a:avLst>
              <a:gd name="adj1" fmla="val 11333415"/>
            </a:avLst>
          </a:prstGeom>
          <a:noFill/>
          <a:ln w="28575" cap="flat">
            <a:solidFill>
              <a:srgbClr val="F2C102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3" name="文本框 122">
            <a:extLst>
              <a:ext uri="{FF2B5EF4-FFF2-40B4-BE49-F238E27FC236}">
                <a16:creationId xmlns:a16="http://schemas.microsoft.com/office/drawing/2014/main" id="{5E726D03-0B07-F247-96BE-1479A7E16E49}"/>
              </a:ext>
            </a:extLst>
          </p:cNvPr>
          <p:cNvSpPr txBox="1"/>
          <p:nvPr/>
        </p:nvSpPr>
        <p:spPr>
          <a:xfrm>
            <a:off x="12974580" y="9625654"/>
            <a:ext cx="287258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成本不符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789E098-B225-4544-8C54-4F51DE3ECAC9}"/>
              </a:ext>
            </a:extLst>
          </p:cNvPr>
          <p:cNvSpPr/>
          <p:nvPr/>
        </p:nvSpPr>
        <p:spPr>
          <a:xfrm>
            <a:off x="10866768" y="10111474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二次深化</a:t>
            </a:r>
            <a:endParaRPr lang="en-US" altLang="zh-CN" sz="1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D0CCE206-0EC6-5C47-989F-B26B4929A27D}"/>
              </a:ext>
            </a:extLst>
          </p:cNvPr>
          <p:cNvSpPr/>
          <p:nvPr/>
        </p:nvSpPr>
        <p:spPr>
          <a:xfrm>
            <a:off x="11798350" y="10925205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二次深化</a:t>
            </a:r>
            <a:endParaRPr lang="en-US" altLang="zh-CN" sz="1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AA70A564-3980-B54A-A29A-E824FDC98569}"/>
              </a:ext>
            </a:extLst>
          </p:cNvPr>
          <p:cNvSpPr txBox="1"/>
          <p:nvPr/>
        </p:nvSpPr>
        <p:spPr>
          <a:xfrm>
            <a:off x="13683071" y="10132640"/>
            <a:ext cx="2036289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600" b="1" dirty="0">
                <a:solidFill>
                  <a:schemeClr val="tx1">
                    <a:alpha val="7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提前统计设计算量，预估成本；</a:t>
            </a:r>
            <a:endParaRPr lang="en-US" altLang="zh-CN" sz="1600" b="1" dirty="0">
              <a:solidFill>
                <a:schemeClr val="tx1">
                  <a:alpha val="7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600" b="1" dirty="0">
                <a:solidFill>
                  <a:schemeClr val="tx1">
                    <a:alpha val="7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提前策划采购备货。</a:t>
            </a:r>
            <a:endParaRPr lang="en-US" altLang="zh-CN" sz="1600" b="1" dirty="0">
              <a:solidFill>
                <a:schemeClr val="tx1">
                  <a:alpha val="7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ECBFB60E-B282-E342-AA2C-6E9F0CA0803B}"/>
              </a:ext>
            </a:extLst>
          </p:cNvPr>
          <p:cNvSpPr txBox="1"/>
          <p:nvPr/>
        </p:nvSpPr>
        <p:spPr>
          <a:xfrm>
            <a:off x="1428052" y="2104131"/>
            <a:ext cx="2042762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图纸过程管理，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建立统一平台供外部研发设计人员、二次深化厂家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顾问、成本测算顾问获取最新图纸；</a:t>
            </a:r>
            <a:endParaRPr kumimoji="0" lang="en-US" altLang="zh-CN" sz="2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  <p:cxnSp>
        <p:nvCxnSpPr>
          <p:cNvPr id="130" name="直接连接符 2">
            <a:extLst>
              <a:ext uri="{FF2B5EF4-FFF2-40B4-BE49-F238E27FC236}">
                <a16:creationId xmlns:a16="http://schemas.microsoft.com/office/drawing/2014/main" id="{A6F76EF2-D090-824A-BD80-CD89157CBD5C}"/>
              </a:ext>
            </a:extLst>
          </p:cNvPr>
          <p:cNvCxnSpPr>
            <a:cxnSpLocks/>
          </p:cNvCxnSpPr>
          <p:nvPr/>
        </p:nvCxnSpPr>
        <p:spPr>
          <a:xfrm>
            <a:off x="2548011" y="3299214"/>
            <a:ext cx="1347121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28">
            <a:extLst>
              <a:ext uri="{FF2B5EF4-FFF2-40B4-BE49-F238E27FC236}">
                <a16:creationId xmlns:a16="http://schemas.microsoft.com/office/drawing/2014/main" id="{2EFA0FB8-2AFA-1644-9A9E-3C465CA6EEDC}"/>
              </a:ext>
            </a:extLst>
          </p:cNvPr>
          <p:cNvSpPr txBox="1"/>
          <p:nvPr/>
        </p:nvSpPr>
        <p:spPr>
          <a:xfrm>
            <a:off x="1772056" y="3281905"/>
            <a:ext cx="615553" cy="382859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  <a:prstDash val="dash"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95000"/>
                    <a:lumOff val="5000"/>
                    <a:alpha val="7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图纸传递</a:t>
            </a:r>
            <a:endParaRPr lang="en-US" sz="2800" b="1" dirty="0">
              <a:solidFill>
                <a:schemeClr val="tx1">
                  <a:lumMod val="95000"/>
                  <a:lumOff val="5000"/>
                  <a:alpha val="7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</p:txBody>
      </p:sp>
      <p:cxnSp>
        <p:nvCxnSpPr>
          <p:cNvPr id="132" name="直接连接符 94">
            <a:extLst>
              <a:ext uri="{FF2B5EF4-FFF2-40B4-BE49-F238E27FC236}">
                <a16:creationId xmlns:a16="http://schemas.microsoft.com/office/drawing/2014/main" id="{3F9D4FCB-08BF-3741-8B37-0120E9389C57}"/>
              </a:ext>
            </a:extLst>
          </p:cNvPr>
          <p:cNvCxnSpPr>
            <a:cxnSpLocks/>
          </p:cNvCxnSpPr>
          <p:nvPr/>
        </p:nvCxnSpPr>
        <p:spPr>
          <a:xfrm>
            <a:off x="2614219" y="7110501"/>
            <a:ext cx="1363161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矩形 132">
            <a:extLst>
              <a:ext uri="{FF2B5EF4-FFF2-40B4-BE49-F238E27FC236}">
                <a16:creationId xmlns:a16="http://schemas.microsoft.com/office/drawing/2014/main" id="{67DC36F9-A5ED-A548-AE81-DD2939F53AE7}"/>
              </a:ext>
            </a:extLst>
          </p:cNvPr>
          <p:cNvSpPr/>
          <p:nvPr/>
        </p:nvSpPr>
        <p:spPr>
          <a:xfrm>
            <a:off x="8828642" y="4687884"/>
            <a:ext cx="115288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VS</a:t>
            </a:r>
            <a:endParaRPr lang="zh-CN" altLang="en-US" sz="60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34" name="直接连接符 4">
            <a:extLst>
              <a:ext uri="{FF2B5EF4-FFF2-40B4-BE49-F238E27FC236}">
                <a16:creationId xmlns:a16="http://schemas.microsoft.com/office/drawing/2014/main" id="{8D12783E-194C-C047-8DD1-37F00BB1A8A8}"/>
              </a:ext>
            </a:extLst>
          </p:cNvPr>
          <p:cNvCxnSpPr>
            <a:cxnSpLocks/>
          </p:cNvCxnSpPr>
          <p:nvPr/>
        </p:nvCxnSpPr>
        <p:spPr>
          <a:xfrm>
            <a:off x="9409139" y="3341363"/>
            <a:ext cx="0" cy="3769138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矩形 134">
            <a:extLst>
              <a:ext uri="{FF2B5EF4-FFF2-40B4-BE49-F238E27FC236}">
                <a16:creationId xmlns:a16="http://schemas.microsoft.com/office/drawing/2014/main" id="{5F7FA59A-AC3B-814F-B55D-B84E84A63171}"/>
              </a:ext>
            </a:extLst>
          </p:cNvPr>
          <p:cNvSpPr/>
          <p:nvPr/>
        </p:nvSpPr>
        <p:spPr>
          <a:xfrm>
            <a:off x="4977717" y="3048852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现状</a:t>
            </a:r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6597B9CC-3813-9845-8D76-A169B58B1E7D}"/>
              </a:ext>
            </a:extLst>
          </p:cNvPr>
          <p:cNvSpPr/>
          <p:nvPr/>
        </p:nvSpPr>
        <p:spPr>
          <a:xfrm>
            <a:off x="12274621" y="3029918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目标</a:t>
            </a:r>
          </a:p>
        </p:txBody>
      </p:sp>
      <p:sp>
        <p:nvSpPr>
          <p:cNvPr id="137" name="椭圆 136">
            <a:extLst>
              <a:ext uri="{FF2B5EF4-FFF2-40B4-BE49-F238E27FC236}">
                <a16:creationId xmlns:a16="http://schemas.microsoft.com/office/drawing/2014/main" id="{58A6E9C7-EBEB-1C4E-9770-4231A33BA10F}"/>
              </a:ext>
            </a:extLst>
          </p:cNvPr>
          <p:cNvSpPr/>
          <p:nvPr/>
        </p:nvSpPr>
        <p:spPr>
          <a:xfrm>
            <a:off x="4714373" y="4880245"/>
            <a:ext cx="1827846" cy="562630"/>
          </a:xfrm>
          <a:prstGeom prst="ellipse">
            <a:avLst/>
          </a:prstGeom>
          <a:ln w="19050">
            <a:solidFill>
              <a:srgbClr val="D5A302"/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融创研发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38" name="直线箭头连接符 137">
            <a:extLst>
              <a:ext uri="{FF2B5EF4-FFF2-40B4-BE49-F238E27FC236}">
                <a16:creationId xmlns:a16="http://schemas.microsoft.com/office/drawing/2014/main" id="{D95EB41E-E0A9-6844-BC87-1165D8B7ED9C}"/>
              </a:ext>
            </a:extLst>
          </p:cNvPr>
          <p:cNvCxnSpPr/>
          <p:nvPr/>
        </p:nvCxnSpPr>
        <p:spPr>
          <a:xfrm flipV="1">
            <a:off x="5564501" y="4337482"/>
            <a:ext cx="0" cy="468000"/>
          </a:xfrm>
          <a:prstGeom prst="straightConnector1">
            <a:avLst/>
          </a:prstGeom>
          <a:noFill/>
          <a:ln w="25400" cap="flat">
            <a:solidFill>
              <a:srgbClr val="E6B700"/>
            </a:solidFill>
            <a:prstDash val="solid"/>
            <a:round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9" name="文本框 138">
            <a:extLst>
              <a:ext uri="{FF2B5EF4-FFF2-40B4-BE49-F238E27FC236}">
                <a16:creationId xmlns:a16="http://schemas.microsoft.com/office/drawing/2014/main" id="{4891036D-B2D6-1649-B34F-DDA90BD73B4B}"/>
              </a:ext>
            </a:extLst>
          </p:cNvPr>
          <p:cNvSpPr txBox="1"/>
          <p:nvPr/>
        </p:nvSpPr>
        <p:spPr>
          <a:xfrm>
            <a:off x="4999522" y="3901881"/>
            <a:ext cx="1256754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方案设计院</a:t>
            </a:r>
          </a:p>
        </p:txBody>
      </p:sp>
      <p:cxnSp>
        <p:nvCxnSpPr>
          <p:cNvPr id="140" name="直线箭头连接符 139">
            <a:extLst>
              <a:ext uri="{FF2B5EF4-FFF2-40B4-BE49-F238E27FC236}">
                <a16:creationId xmlns:a16="http://schemas.microsoft.com/office/drawing/2014/main" id="{AFB90EDC-531D-EC46-AF20-FE7BF4C05B80}"/>
              </a:ext>
            </a:extLst>
          </p:cNvPr>
          <p:cNvCxnSpPr>
            <a:cxnSpLocks/>
          </p:cNvCxnSpPr>
          <p:nvPr/>
        </p:nvCxnSpPr>
        <p:spPr>
          <a:xfrm flipV="1">
            <a:off x="6444657" y="4480622"/>
            <a:ext cx="602184" cy="482018"/>
          </a:xfrm>
          <a:prstGeom prst="straightConnector1">
            <a:avLst/>
          </a:prstGeom>
          <a:noFill/>
          <a:ln w="25400" cap="flat">
            <a:solidFill>
              <a:srgbClr val="E6B7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1" name="文本框 140">
            <a:extLst>
              <a:ext uri="{FF2B5EF4-FFF2-40B4-BE49-F238E27FC236}">
                <a16:creationId xmlns:a16="http://schemas.microsoft.com/office/drawing/2014/main" id="{A882B25F-3117-A044-9561-77D55956F022}"/>
              </a:ext>
            </a:extLst>
          </p:cNvPr>
          <p:cNvSpPr txBox="1"/>
          <p:nvPr/>
        </p:nvSpPr>
        <p:spPr>
          <a:xfrm>
            <a:off x="7178779" y="4096977"/>
            <a:ext cx="1487587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深化设计顾问</a:t>
            </a:r>
          </a:p>
        </p:txBody>
      </p:sp>
      <p:cxnSp>
        <p:nvCxnSpPr>
          <p:cNvPr id="142" name="直线箭头连接符 141">
            <a:extLst>
              <a:ext uri="{FF2B5EF4-FFF2-40B4-BE49-F238E27FC236}">
                <a16:creationId xmlns:a16="http://schemas.microsoft.com/office/drawing/2014/main" id="{10FF4A78-695C-D144-8B45-FE223DD4AEBF}"/>
              </a:ext>
            </a:extLst>
          </p:cNvPr>
          <p:cNvCxnSpPr>
            <a:cxnSpLocks/>
          </p:cNvCxnSpPr>
          <p:nvPr/>
        </p:nvCxnSpPr>
        <p:spPr>
          <a:xfrm flipV="1">
            <a:off x="6576595" y="4547408"/>
            <a:ext cx="602184" cy="482018"/>
          </a:xfrm>
          <a:prstGeom prst="straightConnector1">
            <a:avLst/>
          </a:prstGeom>
          <a:noFill/>
          <a:ln w="25400" cap="flat">
            <a:solidFill>
              <a:srgbClr val="E6B700"/>
            </a:solidFill>
            <a:prstDash val="solid"/>
            <a:round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3" name="文本框 142">
            <a:extLst>
              <a:ext uri="{FF2B5EF4-FFF2-40B4-BE49-F238E27FC236}">
                <a16:creationId xmlns:a16="http://schemas.microsoft.com/office/drawing/2014/main" id="{849E43F6-D946-9B48-82EF-8C04F3782719}"/>
              </a:ext>
            </a:extLst>
          </p:cNvPr>
          <p:cNvSpPr txBox="1"/>
          <p:nvPr/>
        </p:nvSpPr>
        <p:spPr>
          <a:xfrm>
            <a:off x="6976480" y="5732013"/>
            <a:ext cx="1389634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深化厂家</a:t>
            </a:r>
          </a:p>
        </p:txBody>
      </p:sp>
      <p:cxnSp>
        <p:nvCxnSpPr>
          <p:cNvPr id="144" name="直线箭头连接符 143">
            <a:extLst>
              <a:ext uri="{FF2B5EF4-FFF2-40B4-BE49-F238E27FC236}">
                <a16:creationId xmlns:a16="http://schemas.microsoft.com/office/drawing/2014/main" id="{3A291F58-A464-2F48-A7DA-D89629FCCC0E}"/>
              </a:ext>
            </a:extLst>
          </p:cNvPr>
          <p:cNvCxnSpPr>
            <a:cxnSpLocks/>
          </p:cNvCxnSpPr>
          <p:nvPr/>
        </p:nvCxnSpPr>
        <p:spPr>
          <a:xfrm>
            <a:off x="4090217" y="4535152"/>
            <a:ext cx="648000" cy="360000"/>
          </a:xfrm>
          <a:prstGeom prst="straightConnector1">
            <a:avLst/>
          </a:prstGeom>
          <a:noFill/>
          <a:ln w="25400" cap="flat">
            <a:solidFill>
              <a:srgbClr val="E6B7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5" name="直线箭头连接符 144">
            <a:extLst>
              <a:ext uri="{FF2B5EF4-FFF2-40B4-BE49-F238E27FC236}">
                <a16:creationId xmlns:a16="http://schemas.microsoft.com/office/drawing/2014/main" id="{AD5DB052-43B9-C141-8957-A5D41482355A}"/>
              </a:ext>
            </a:extLst>
          </p:cNvPr>
          <p:cNvCxnSpPr>
            <a:cxnSpLocks/>
          </p:cNvCxnSpPr>
          <p:nvPr/>
        </p:nvCxnSpPr>
        <p:spPr>
          <a:xfrm>
            <a:off x="3944892" y="4667088"/>
            <a:ext cx="720000" cy="360000"/>
          </a:xfrm>
          <a:prstGeom prst="straightConnector1">
            <a:avLst/>
          </a:prstGeom>
          <a:noFill/>
          <a:ln w="25400" cap="flat">
            <a:solidFill>
              <a:srgbClr val="E6B700"/>
            </a:solidFill>
            <a:prstDash val="solid"/>
            <a:round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6" name="直线箭头连接符 145">
            <a:extLst>
              <a:ext uri="{FF2B5EF4-FFF2-40B4-BE49-F238E27FC236}">
                <a16:creationId xmlns:a16="http://schemas.microsoft.com/office/drawing/2014/main" id="{37985603-F847-444E-B24F-65C90E450130}"/>
              </a:ext>
            </a:extLst>
          </p:cNvPr>
          <p:cNvCxnSpPr>
            <a:cxnSpLocks/>
          </p:cNvCxnSpPr>
          <p:nvPr/>
        </p:nvCxnSpPr>
        <p:spPr>
          <a:xfrm flipV="1">
            <a:off x="4145957" y="5466616"/>
            <a:ext cx="602184" cy="482018"/>
          </a:xfrm>
          <a:prstGeom prst="straightConnector1">
            <a:avLst/>
          </a:prstGeom>
          <a:noFill/>
          <a:ln w="25400" cap="flat">
            <a:solidFill>
              <a:srgbClr val="E6B700"/>
            </a:solidFill>
            <a:prstDash val="solid"/>
            <a:round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7" name="文本框 146">
            <a:extLst>
              <a:ext uri="{FF2B5EF4-FFF2-40B4-BE49-F238E27FC236}">
                <a16:creationId xmlns:a16="http://schemas.microsoft.com/office/drawing/2014/main" id="{5D6A3240-D7F7-4145-9F59-26C510D722FF}"/>
              </a:ext>
            </a:extLst>
          </p:cNvPr>
          <p:cNvSpPr txBox="1"/>
          <p:nvPr/>
        </p:nvSpPr>
        <p:spPr>
          <a:xfrm>
            <a:off x="3436757" y="6018997"/>
            <a:ext cx="1389634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融创成本</a:t>
            </a: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061230F2-9D72-4E47-AEAC-5217C181139F}"/>
              </a:ext>
            </a:extLst>
          </p:cNvPr>
          <p:cNvSpPr txBox="1"/>
          <p:nvPr/>
        </p:nvSpPr>
        <p:spPr>
          <a:xfrm>
            <a:off x="3404910" y="6701710"/>
            <a:ext cx="1389634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成本顾问</a:t>
            </a:r>
          </a:p>
        </p:txBody>
      </p:sp>
      <p:sp>
        <p:nvSpPr>
          <p:cNvPr id="150" name="椭圆 149">
            <a:extLst>
              <a:ext uri="{FF2B5EF4-FFF2-40B4-BE49-F238E27FC236}">
                <a16:creationId xmlns:a16="http://schemas.microsoft.com/office/drawing/2014/main" id="{7E29B169-A31D-6443-AC22-C25F0065296A}"/>
              </a:ext>
            </a:extLst>
          </p:cNvPr>
          <p:cNvSpPr/>
          <p:nvPr/>
        </p:nvSpPr>
        <p:spPr>
          <a:xfrm>
            <a:off x="11608095" y="4871449"/>
            <a:ext cx="1827846" cy="562630"/>
          </a:xfrm>
          <a:prstGeom prst="ellipse">
            <a:avLst/>
          </a:prstGeom>
          <a:ln w="19050">
            <a:solidFill>
              <a:srgbClr val="D5A302"/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图纸共享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51" name="直线箭头连接符 150">
            <a:extLst>
              <a:ext uri="{FF2B5EF4-FFF2-40B4-BE49-F238E27FC236}">
                <a16:creationId xmlns:a16="http://schemas.microsoft.com/office/drawing/2014/main" id="{FF3730F3-D31E-FB40-A017-082D96404842}"/>
              </a:ext>
            </a:extLst>
          </p:cNvPr>
          <p:cNvCxnSpPr/>
          <p:nvPr/>
        </p:nvCxnSpPr>
        <p:spPr>
          <a:xfrm flipV="1">
            <a:off x="12458223" y="4328686"/>
            <a:ext cx="0" cy="468000"/>
          </a:xfrm>
          <a:prstGeom prst="straightConnector1">
            <a:avLst/>
          </a:prstGeom>
          <a:noFill/>
          <a:ln w="25400" cap="flat">
            <a:solidFill>
              <a:srgbClr val="E6B7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2" name="文本框 151">
            <a:extLst>
              <a:ext uri="{FF2B5EF4-FFF2-40B4-BE49-F238E27FC236}">
                <a16:creationId xmlns:a16="http://schemas.microsoft.com/office/drawing/2014/main" id="{5ACEA154-EB87-F946-BA3B-6D51C0561172}"/>
              </a:ext>
            </a:extLst>
          </p:cNvPr>
          <p:cNvSpPr txBox="1"/>
          <p:nvPr/>
        </p:nvSpPr>
        <p:spPr>
          <a:xfrm>
            <a:off x="11893244" y="3922113"/>
            <a:ext cx="1256754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方案设计院</a:t>
            </a:r>
          </a:p>
        </p:txBody>
      </p:sp>
      <p:cxnSp>
        <p:nvCxnSpPr>
          <p:cNvPr id="153" name="直线箭头连接符 152">
            <a:extLst>
              <a:ext uri="{FF2B5EF4-FFF2-40B4-BE49-F238E27FC236}">
                <a16:creationId xmlns:a16="http://schemas.microsoft.com/office/drawing/2014/main" id="{9B6177C5-4024-E04D-BC91-127BC9B703DB}"/>
              </a:ext>
            </a:extLst>
          </p:cNvPr>
          <p:cNvCxnSpPr>
            <a:cxnSpLocks/>
          </p:cNvCxnSpPr>
          <p:nvPr/>
        </p:nvCxnSpPr>
        <p:spPr>
          <a:xfrm flipV="1">
            <a:off x="13338379" y="4471826"/>
            <a:ext cx="602184" cy="482018"/>
          </a:xfrm>
          <a:prstGeom prst="straightConnector1">
            <a:avLst/>
          </a:prstGeom>
          <a:noFill/>
          <a:ln w="25400" cap="flat">
            <a:solidFill>
              <a:srgbClr val="E6B7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4" name="文本框 153">
            <a:extLst>
              <a:ext uri="{FF2B5EF4-FFF2-40B4-BE49-F238E27FC236}">
                <a16:creationId xmlns:a16="http://schemas.microsoft.com/office/drawing/2014/main" id="{3D08F469-7FD9-CE40-9202-B65602E220B9}"/>
              </a:ext>
            </a:extLst>
          </p:cNvPr>
          <p:cNvSpPr txBox="1"/>
          <p:nvPr/>
        </p:nvSpPr>
        <p:spPr>
          <a:xfrm>
            <a:off x="13731436" y="4134763"/>
            <a:ext cx="1586973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深化顾问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/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厂家</a:t>
            </a:r>
          </a:p>
        </p:txBody>
      </p:sp>
      <p:cxnSp>
        <p:nvCxnSpPr>
          <p:cNvPr id="155" name="直线箭头连接符 154">
            <a:extLst>
              <a:ext uri="{FF2B5EF4-FFF2-40B4-BE49-F238E27FC236}">
                <a16:creationId xmlns:a16="http://schemas.microsoft.com/office/drawing/2014/main" id="{B63FEC65-B3DC-AB4C-AA8C-63DA6E7D9AF9}"/>
              </a:ext>
            </a:extLst>
          </p:cNvPr>
          <p:cNvCxnSpPr>
            <a:cxnSpLocks/>
          </p:cNvCxnSpPr>
          <p:nvPr/>
        </p:nvCxnSpPr>
        <p:spPr>
          <a:xfrm flipV="1">
            <a:off x="13470317" y="4538612"/>
            <a:ext cx="602184" cy="482018"/>
          </a:xfrm>
          <a:prstGeom prst="straightConnector1">
            <a:avLst/>
          </a:prstGeom>
          <a:noFill/>
          <a:ln w="25400" cap="flat">
            <a:solidFill>
              <a:srgbClr val="E6B700"/>
            </a:solidFill>
            <a:prstDash val="solid"/>
            <a:round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6" name="直线箭头连接符 155">
            <a:extLst>
              <a:ext uri="{FF2B5EF4-FFF2-40B4-BE49-F238E27FC236}">
                <a16:creationId xmlns:a16="http://schemas.microsoft.com/office/drawing/2014/main" id="{141651B8-826E-D04F-AD12-77DDAE7EB683}"/>
              </a:ext>
            </a:extLst>
          </p:cNvPr>
          <p:cNvCxnSpPr/>
          <p:nvPr/>
        </p:nvCxnSpPr>
        <p:spPr>
          <a:xfrm flipV="1">
            <a:off x="12603549" y="4365499"/>
            <a:ext cx="0" cy="468000"/>
          </a:xfrm>
          <a:prstGeom prst="straightConnector1">
            <a:avLst/>
          </a:prstGeom>
          <a:noFill/>
          <a:ln w="25400" cap="flat">
            <a:solidFill>
              <a:srgbClr val="E6B700"/>
            </a:solidFill>
            <a:prstDash val="solid"/>
            <a:round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7" name="文本框 156">
            <a:extLst>
              <a:ext uri="{FF2B5EF4-FFF2-40B4-BE49-F238E27FC236}">
                <a16:creationId xmlns:a16="http://schemas.microsoft.com/office/drawing/2014/main" id="{9BA545F5-92BC-D542-A52F-6F67C4DFFE1B}"/>
              </a:ext>
            </a:extLst>
          </p:cNvPr>
          <p:cNvSpPr txBox="1"/>
          <p:nvPr/>
        </p:nvSpPr>
        <p:spPr>
          <a:xfrm>
            <a:off x="9732950" y="4096977"/>
            <a:ext cx="1634971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施工图设计院</a:t>
            </a:r>
          </a:p>
        </p:txBody>
      </p:sp>
      <p:cxnSp>
        <p:nvCxnSpPr>
          <p:cNvPr id="158" name="直线箭头连接符 157">
            <a:extLst>
              <a:ext uri="{FF2B5EF4-FFF2-40B4-BE49-F238E27FC236}">
                <a16:creationId xmlns:a16="http://schemas.microsoft.com/office/drawing/2014/main" id="{EB9EF7C9-4497-4848-ABBE-453D37673B4B}"/>
              </a:ext>
            </a:extLst>
          </p:cNvPr>
          <p:cNvCxnSpPr>
            <a:cxnSpLocks/>
          </p:cNvCxnSpPr>
          <p:nvPr/>
        </p:nvCxnSpPr>
        <p:spPr>
          <a:xfrm>
            <a:off x="10983939" y="4526356"/>
            <a:ext cx="648000" cy="360000"/>
          </a:xfrm>
          <a:prstGeom prst="straightConnector1">
            <a:avLst/>
          </a:prstGeom>
          <a:noFill/>
          <a:ln w="25400" cap="flat">
            <a:solidFill>
              <a:srgbClr val="E6B7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9" name="直线箭头连接符 158">
            <a:extLst>
              <a:ext uri="{FF2B5EF4-FFF2-40B4-BE49-F238E27FC236}">
                <a16:creationId xmlns:a16="http://schemas.microsoft.com/office/drawing/2014/main" id="{9673BFCA-32A0-7E40-932A-980563853036}"/>
              </a:ext>
            </a:extLst>
          </p:cNvPr>
          <p:cNvCxnSpPr>
            <a:cxnSpLocks/>
          </p:cNvCxnSpPr>
          <p:nvPr/>
        </p:nvCxnSpPr>
        <p:spPr>
          <a:xfrm>
            <a:off x="10838614" y="4658292"/>
            <a:ext cx="720000" cy="360000"/>
          </a:xfrm>
          <a:prstGeom prst="straightConnector1">
            <a:avLst/>
          </a:prstGeom>
          <a:noFill/>
          <a:ln w="25400" cap="flat">
            <a:solidFill>
              <a:srgbClr val="E6B700"/>
            </a:solidFill>
            <a:prstDash val="solid"/>
            <a:round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0" name="直线箭头连接符 159">
            <a:extLst>
              <a:ext uri="{FF2B5EF4-FFF2-40B4-BE49-F238E27FC236}">
                <a16:creationId xmlns:a16="http://schemas.microsoft.com/office/drawing/2014/main" id="{0078F38B-BA87-684F-96AA-BA29423C33BB}"/>
              </a:ext>
            </a:extLst>
          </p:cNvPr>
          <p:cNvCxnSpPr>
            <a:cxnSpLocks/>
          </p:cNvCxnSpPr>
          <p:nvPr/>
        </p:nvCxnSpPr>
        <p:spPr>
          <a:xfrm flipV="1">
            <a:off x="11039679" y="5457820"/>
            <a:ext cx="602184" cy="482018"/>
          </a:xfrm>
          <a:prstGeom prst="straightConnector1">
            <a:avLst/>
          </a:prstGeom>
          <a:noFill/>
          <a:ln w="25400" cap="flat">
            <a:solidFill>
              <a:srgbClr val="E6B700"/>
            </a:solidFill>
            <a:prstDash val="solid"/>
            <a:round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1" name="文本框 160">
            <a:extLst>
              <a:ext uri="{FF2B5EF4-FFF2-40B4-BE49-F238E27FC236}">
                <a16:creationId xmlns:a16="http://schemas.microsoft.com/office/drawing/2014/main" id="{542FCF6C-E9BB-C042-AE7F-CCA9CC1FE155}"/>
              </a:ext>
            </a:extLst>
          </p:cNvPr>
          <p:cNvSpPr txBox="1"/>
          <p:nvPr/>
        </p:nvSpPr>
        <p:spPr>
          <a:xfrm>
            <a:off x="10145449" y="6097659"/>
            <a:ext cx="1389634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融创成本</a:t>
            </a: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58B16EE9-87BF-3B41-B2AD-F2B627106B97}"/>
              </a:ext>
            </a:extLst>
          </p:cNvPr>
          <p:cNvSpPr txBox="1"/>
          <p:nvPr/>
        </p:nvSpPr>
        <p:spPr>
          <a:xfrm>
            <a:off x="11908732" y="6140338"/>
            <a:ext cx="1389634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成本顾问</a:t>
            </a:r>
          </a:p>
        </p:txBody>
      </p:sp>
      <p:cxnSp>
        <p:nvCxnSpPr>
          <p:cNvPr id="163" name="直线箭头连接符 162">
            <a:extLst>
              <a:ext uri="{FF2B5EF4-FFF2-40B4-BE49-F238E27FC236}">
                <a16:creationId xmlns:a16="http://schemas.microsoft.com/office/drawing/2014/main" id="{85CBD53A-F1F9-A045-AED9-C250E5692413}"/>
              </a:ext>
            </a:extLst>
          </p:cNvPr>
          <p:cNvCxnSpPr>
            <a:cxnSpLocks/>
          </p:cNvCxnSpPr>
          <p:nvPr/>
        </p:nvCxnSpPr>
        <p:spPr>
          <a:xfrm flipH="1">
            <a:off x="12521619" y="5540404"/>
            <a:ext cx="0" cy="468000"/>
          </a:xfrm>
          <a:prstGeom prst="straightConnector1">
            <a:avLst/>
          </a:prstGeom>
          <a:noFill/>
          <a:ln w="25400" cap="flat">
            <a:solidFill>
              <a:srgbClr val="E6B7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4" name="文本框 163">
            <a:extLst>
              <a:ext uri="{FF2B5EF4-FFF2-40B4-BE49-F238E27FC236}">
                <a16:creationId xmlns:a16="http://schemas.microsoft.com/office/drawing/2014/main" id="{D6047EE4-7F43-DA44-9CB9-3D62E034F6D1}"/>
              </a:ext>
            </a:extLst>
          </p:cNvPr>
          <p:cNvSpPr txBox="1"/>
          <p:nvPr/>
        </p:nvSpPr>
        <p:spPr>
          <a:xfrm>
            <a:off x="13771409" y="6086618"/>
            <a:ext cx="1389634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融创研发</a:t>
            </a:r>
          </a:p>
        </p:txBody>
      </p:sp>
      <p:cxnSp>
        <p:nvCxnSpPr>
          <p:cNvPr id="165" name="直线箭头连接符 164">
            <a:extLst>
              <a:ext uri="{FF2B5EF4-FFF2-40B4-BE49-F238E27FC236}">
                <a16:creationId xmlns:a16="http://schemas.microsoft.com/office/drawing/2014/main" id="{F3336734-8FB0-B043-BA71-A95CCEB2CAB0}"/>
              </a:ext>
            </a:extLst>
          </p:cNvPr>
          <p:cNvCxnSpPr/>
          <p:nvPr/>
        </p:nvCxnSpPr>
        <p:spPr>
          <a:xfrm>
            <a:off x="13265413" y="5488890"/>
            <a:ext cx="675150" cy="450948"/>
          </a:xfrm>
          <a:prstGeom prst="straightConnector1">
            <a:avLst/>
          </a:prstGeom>
          <a:noFill/>
          <a:ln w="25400" cap="flat">
            <a:solidFill>
              <a:srgbClr val="E6B7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6" name="文本框 165">
            <a:extLst>
              <a:ext uri="{FF2B5EF4-FFF2-40B4-BE49-F238E27FC236}">
                <a16:creationId xmlns:a16="http://schemas.microsoft.com/office/drawing/2014/main" id="{77D2A21A-D108-BE47-8D57-03B0186BBD7B}"/>
              </a:ext>
            </a:extLst>
          </p:cNvPr>
          <p:cNvSpPr txBox="1"/>
          <p:nvPr/>
        </p:nvSpPr>
        <p:spPr>
          <a:xfrm>
            <a:off x="12342082" y="5632732"/>
            <a:ext cx="359073" cy="2564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下载</a:t>
            </a:r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795C6C98-67EF-4E46-AB7C-DFCFC0F429CD}"/>
              </a:ext>
            </a:extLst>
          </p:cNvPr>
          <p:cNvSpPr txBox="1"/>
          <p:nvPr/>
        </p:nvSpPr>
        <p:spPr>
          <a:xfrm>
            <a:off x="13439210" y="5586570"/>
            <a:ext cx="359073" cy="2564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下载</a:t>
            </a:r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id="{ABE83438-8987-1940-88CE-299C2F81E5EE}"/>
              </a:ext>
            </a:extLst>
          </p:cNvPr>
          <p:cNvSpPr txBox="1"/>
          <p:nvPr/>
        </p:nvSpPr>
        <p:spPr>
          <a:xfrm>
            <a:off x="11193023" y="5531055"/>
            <a:ext cx="359073" cy="2564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下载</a:t>
            </a:r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EB600E61-932C-D54B-97EB-A314335B0839}"/>
              </a:ext>
            </a:extLst>
          </p:cNvPr>
          <p:cNvSpPr txBox="1"/>
          <p:nvPr/>
        </p:nvSpPr>
        <p:spPr>
          <a:xfrm>
            <a:off x="12125350" y="4473608"/>
            <a:ext cx="807914" cy="2564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下载     上传</a:t>
            </a:r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3AA87178-B240-704A-B1E1-CCD8F6D77615}"/>
              </a:ext>
            </a:extLst>
          </p:cNvPr>
          <p:cNvSpPr txBox="1"/>
          <p:nvPr/>
        </p:nvSpPr>
        <p:spPr>
          <a:xfrm>
            <a:off x="13194009" y="4514317"/>
            <a:ext cx="569370" cy="2564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下载     </a:t>
            </a:r>
            <a:endParaRPr kumimoji="0" lang="en-US" altLang="zh-CN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BEB08E8E-2A58-B545-81EF-DD93A4D64BF7}"/>
              </a:ext>
            </a:extLst>
          </p:cNvPr>
          <p:cNvSpPr txBox="1"/>
          <p:nvPr/>
        </p:nvSpPr>
        <p:spPr>
          <a:xfrm>
            <a:off x="13601400" y="4827851"/>
            <a:ext cx="569370" cy="2564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上传     </a:t>
            </a:r>
            <a:endParaRPr kumimoji="0" lang="en-US" altLang="zh-CN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DE892216-5B31-9942-A515-6A9C577676A9}"/>
              </a:ext>
            </a:extLst>
          </p:cNvPr>
          <p:cNvSpPr txBox="1"/>
          <p:nvPr/>
        </p:nvSpPr>
        <p:spPr>
          <a:xfrm>
            <a:off x="10793831" y="4846546"/>
            <a:ext cx="569370" cy="2564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下载     </a:t>
            </a:r>
            <a:endParaRPr kumimoji="0" lang="en-US" altLang="zh-CN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DCCD8604-E63A-0545-A787-8EB500D32AF1}"/>
              </a:ext>
            </a:extLst>
          </p:cNvPr>
          <p:cNvSpPr txBox="1"/>
          <p:nvPr/>
        </p:nvSpPr>
        <p:spPr>
          <a:xfrm>
            <a:off x="11160706" y="4452385"/>
            <a:ext cx="569370" cy="2564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上传     </a:t>
            </a:r>
            <a:endParaRPr kumimoji="0" lang="en-US" altLang="zh-CN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178C24E6-C2CB-D948-9FF0-19F9FF0633E3}"/>
              </a:ext>
            </a:extLst>
          </p:cNvPr>
          <p:cNvSpPr txBox="1"/>
          <p:nvPr/>
        </p:nvSpPr>
        <p:spPr>
          <a:xfrm>
            <a:off x="7640734" y="5038150"/>
            <a:ext cx="1025922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线下传输</a:t>
            </a:r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37C7DB12-0649-934D-83AF-27C142366675}"/>
              </a:ext>
            </a:extLst>
          </p:cNvPr>
          <p:cNvSpPr txBox="1"/>
          <p:nvPr/>
        </p:nvSpPr>
        <p:spPr>
          <a:xfrm>
            <a:off x="14789038" y="5302054"/>
            <a:ext cx="1025922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线上下载</a:t>
            </a:r>
          </a:p>
        </p:txBody>
      </p:sp>
      <p:cxnSp>
        <p:nvCxnSpPr>
          <p:cNvPr id="194" name="直线箭头连接符 193">
            <a:extLst>
              <a:ext uri="{FF2B5EF4-FFF2-40B4-BE49-F238E27FC236}">
                <a16:creationId xmlns:a16="http://schemas.microsoft.com/office/drawing/2014/main" id="{164D890E-1526-9041-AA8E-C8E870F96FA4}"/>
              </a:ext>
            </a:extLst>
          </p:cNvPr>
          <p:cNvCxnSpPr>
            <a:cxnSpLocks/>
          </p:cNvCxnSpPr>
          <p:nvPr/>
        </p:nvCxnSpPr>
        <p:spPr>
          <a:xfrm>
            <a:off x="6363768" y="5399459"/>
            <a:ext cx="648000" cy="360000"/>
          </a:xfrm>
          <a:prstGeom prst="straightConnector1">
            <a:avLst/>
          </a:prstGeom>
          <a:noFill/>
          <a:ln w="25400" cap="flat">
            <a:solidFill>
              <a:srgbClr val="E6B7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5" name="直线箭头连接符 194">
            <a:extLst>
              <a:ext uri="{FF2B5EF4-FFF2-40B4-BE49-F238E27FC236}">
                <a16:creationId xmlns:a16="http://schemas.microsoft.com/office/drawing/2014/main" id="{C0EAD405-C26B-0246-A6A7-B49D47BC90E2}"/>
              </a:ext>
            </a:extLst>
          </p:cNvPr>
          <p:cNvCxnSpPr>
            <a:cxnSpLocks/>
          </p:cNvCxnSpPr>
          <p:nvPr/>
        </p:nvCxnSpPr>
        <p:spPr>
          <a:xfrm>
            <a:off x="6218443" y="5531395"/>
            <a:ext cx="720000" cy="360000"/>
          </a:xfrm>
          <a:prstGeom prst="straightConnector1">
            <a:avLst/>
          </a:prstGeom>
          <a:noFill/>
          <a:ln w="25400" cap="flat">
            <a:solidFill>
              <a:srgbClr val="E6B700"/>
            </a:solidFill>
            <a:prstDash val="solid"/>
            <a:round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6" name="直线箭头连接符 195">
            <a:extLst>
              <a:ext uri="{FF2B5EF4-FFF2-40B4-BE49-F238E27FC236}">
                <a16:creationId xmlns:a16="http://schemas.microsoft.com/office/drawing/2014/main" id="{D1442533-0A43-A94C-B480-A66A246261CA}"/>
              </a:ext>
            </a:extLst>
          </p:cNvPr>
          <p:cNvCxnSpPr/>
          <p:nvPr/>
        </p:nvCxnSpPr>
        <p:spPr>
          <a:xfrm flipV="1">
            <a:off x="4145957" y="6390000"/>
            <a:ext cx="0" cy="288000"/>
          </a:xfrm>
          <a:prstGeom prst="straightConnector1">
            <a:avLst/>
          </a:prstGeom>
          <a:noFill/>
          <a:ln w="25400" cap="flat">
            <a:solidFill>
              <a:srgbClr val="E6B700"/>
            </a:solidFill>
            <a:prstDash val="solid"/>
            <a:round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7" name="文本框 196">
            <a:extLst>
              <a:ext uri="{FF2B5EF4-FFF2-40B4-BE49-F238E27FC236}">
                <a16:creationId xmlns:a16="http://schemas.microsoft.com/office/drawing/2014/main" id="{A0B9A9FC-3834-204E-90CA-C46FD8DFB4D7}"/>
              </a:ext>
            </a:extLst>
          </p:cNvPr>
          <p:cNvSpPr txBox="1"/>
          <p:nvPr/>
        </p:nvSpPr>
        <p:spPr>
          <a:xfrm>
            <a:off x="2668957" y="4098042"/>
            <a:ext cx="1487587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施工图设计院</a:t>
            </a:r>
          </a:p>
        </p:txBody>
      </p:sp>
      <p:sp>
        <p:nvSpPr>
          <p:cNvPr id="199" name="椭圆 198">
            <a:extLst>
              <a:ext uri="{FF2B5EF4-FFF2-40B4-BE49-F238E27FC236}">
                <a16:creationId xmlns:a16="http://schemas.microsoft.com/office/drawing/2014/main" id="{5C0DAD79-12B3-4845-BF7A-AD6174C731A6}"/>
              </a:ext>
            </a:extLst>
          </p:cNvPr>
          <p:cNvSpPr/>
          <p:nvPr/>
        </p:nvSpPr>
        <p:spPr>
          <a:xfrm>
            <a:off x="5605219" y="4447385"/>
            <a:ext cx="197675" cy="201600"/>
          </a:xfrm>
          <a:prstGeom prst="ellipse">
            <a:avLst/>
          </a:prstGeom>
          <a:solidFill>
            <a:srgbClr val="F2C102"/>
          </a:solidFill>
          <a:ln w="25400" cap="flat">
            <a:solidFill>
              <a:srgbClr val="F2C10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1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0" name="椭圆 199">
            <a:extLst>
              <a:ext uri="{FF2B5EF4-FFF2-40B4-BE49-F238E27FC236}">
                <a16:creationId xmlns:a16="http://schemas.microsoft.com/office/drawing/2014/main" id="{D2C555BB-2265-1B42-8E8A-3533C2552D8A}"/>
              </a:ext>
            </a:extLst>
          </p:cNvPr>
          <p:cNvSpPr/>
          <p:nvPr/>
        </p:nvSpPr>
        <p:spPr>
          <a:xfrm>
            <a:off x="4161081" y="4934613"/>
            <a:ext cx="197675" cy="201600"/>
          </a:xfrm>
          <a:prstGeom prst="ellipse">
            <a:avLst/>
          </a:prstGeom>
          <a:solidFill>
            <a:srgbClr val="F2C102"/>
          </a:solidFill>
          <a:ln w="25400" cap="flat">
            <a:solidFill>
              <a:srgbClr val="F2C10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2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1" name="椭圆 200">
            <a:extLst>
              <a:ext uri="{FF2B5EF4-FFF2-40B4-BE49-F238E27FC236}">
                <a16:creationId xmlns:a16="http://schemas.microsoft.com/office/drawing/2014/main" id="{268AAF6E-7EB9-C044-BF5E-272D1B9CDB9B}"/>
              </a:ext>
            </a:extLst>
          </p:cNvPr>
          <p:cNvSpPr/>
          <p:nvPr/>
        </p:nvSpPr>
        <p:spPr>
          <a:xfrm>
            <a:off x="4414217" y="4447385"/>
            <a:ext cx="197675" cy="201600"/>
          </a:xfrm>
          <a:prstGeom prst="ellipse">
            <a:avLst/>
          </a:prstGeom>
          <a:solidFill>
            <a:srgbClr val="F2C102"/>
          </a:solidFill>
          <a:ln w="25400" cap="flat">
            <a:solidFill>
              <a:srgbClr val="F2C10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3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2" name="椭圆 201">
            <a:extLst>
              <a:ext uri="{FF2B5EF4-FFF2-40B4-BE49-F238E27FC236}">
                <a16:creationId xmlns:a16="http://schemas.microsoft.com/office/drawing/2014/main" id="{68CB8FAE-1C80-374C-9617-D6695131C84B}"/>
              </a:ext>
            </a:extLst>
          </p:cNvPr>
          <p:cNvSpPr/>
          <p:nvPr/>
        </p:nvSpPr>
        <p:spPr>
          <a:xfrm>
            <a:off x="6498789" y="4484159"/>
            <a:ext cx="197675" cy="201600"/>
          </a:xfrm>
          <a:prstGeom prst="ellipse">
            <a:avLst/>
          </a:prstGeom>
          <a:solidFill>
            <a:srgbClr val="F2C102"/>
          </a:solidFill>
          <a:ln w="25400" cap="flat">
            <a:solidFill>
              <a:srgbClr val="F2C10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4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3" name="椭圆 202">
            <a:extLst>
              <a:ext uri="{FF2B5EF4-FFF2-40B4-BE49-F238E27FC236}">
                <a16:creationId xmlns:a16="http://schemas.microsoft.com/office/drawing/2014/main" id="{EDB057C0-3348-9840-B6DD-5A43A25296D5}"/>
              </a:ext>
            </a:extLst>
          </p:cNvPr>
          <p:cNvSpPr/>
          <p:nvPr/>
        </p:nvSpPr>
        <p:spPr>
          <a:xfrm>
            <a:off x="6869261" y="4825595"/>
            <a:ext cx="197675" cy="201600"/>
          </a:xfrm>
          <a:prstGeom prst="ellipse">
            <a:avLst/>
          </a:prstGeom>
          <a:solidFill>
            <a:srgbClr val="F2C102"/>
          </a:solidFill>
          <a:ln w="25400" cap="flat">
            <a:solidFill>
              <a:srgbClr val="F2C10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5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4" name="椭圆 203">
            <a:extLst>
              <a:ext uri="{FF2B5EF4-FFF2-40B4-BE49-F238E27FC236}">
                <a16:creationId xmlns:a16="http://schemas.microsoft.com/office/drawing/2014/main" id="{B19E04DF-4A53-184B-91BB-C712DB804783}"/>
              </a:ext>
            </a:extLst>
          </p:cNvPr>
          <p:cNvSpPr/>
          <p:nvPr/>
        </p:nvSpPr>
        <p:spPr>
          <a:xfrm>
            <a:off x="6695563" y="5368200"/>
            <a:ext cx="196501" cy="201600"/>
          </a:xfrm>
          <a:prstGeom prst="ellipse">
            <a:avLst/>
          </a:prstGeom>
          <a:solidFill>
            <a:srgbClr val="F2C102"/>
          </a:solidFill>
          <a:ln w="25400" cap="flat">
            <a:solidFill>
              <a:srgbClr val="F2C10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6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5" name="椭圆 204">
            <a:extLst>
              <a:ext uri="{FF2B5EF4-FFF2-40B4-BE49-F238E27FC236}">
                <a16:creationId xmlns:a16="http://schemas.microsoft.com/office/drawing/2014/main" id="{4148DB3A-C564-0743-B11E-B2EA9427E8E1}"/>
              </a:ext>
            </a:extLst>
          </p:cNvPr>
          <p:cNvSpPr/>
          <p:nvPr/>
        </p:nvSpPr>
        <p:spPr>
          <a:xfrm>
            <a:off x="6371398" y="5768577"/>
            <a:ext cx="196501" cy="201600"/>
          </a:xfrm>
          <a:prstGeom prst="ellipse">
            <a:avLst/>
          </a:prstGeom>
          <a:solidFill>
            <a:srgbClr val="F2C102"/>
          </a:solidFill>
          <a:ln w="25400" cap="flat">
            <a:solidFill>
              <a:srgbClr val="F2C10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7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6" name="椭圆 205">
            <a:extLst>
              <a:ext uri="{FF2B5EF4-FFF2-40B4-BE49-F238E27FC236}">
                <a16:creationId xmlns:a16="http://schemas.microsoft.com/office/drawing/2014/main" id="{7572BB34-8AD1-8C4D-9A65-67ED862D2D49}"/>
              </a:ext>
            </a:extLst>
          </p:cNvPr>
          <p:cNvSpPr/>
          <p:nvPr/>
        </p:nvSpPr>
        <p:spPr>
          <a:xfrm>
            <a:off x="4535347" y="5687168"/>
            <a:ext cx="196501" cy="201600"/>
          </a:xfrm>
          <a:prstGeom prst="ellipse">
            <a:avLst/>
          </a:prstGeom>
          <a:solidFill>
            <a:srgbClr val="F2C102"/>
          </a:solidFill>
          <a:ln w="25400" cap="flat">
            <a:solidFill>
              <a:srgbClr val="F2C10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8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7" name="椭圆 206">
            <a:extLst>
              <a:ext uri="{FF2B5EF4-FFF2-40B4-BE49-F238E27FC236}">
                <a16:creationId xmlns:a16="http://schemas.microsoft.com/office/drawing/2014/main" id="{8E2B13EA-6014-094C-8AC8-367A2DDB49BB}"/>
              </a:ext>
            </a:extLst>
          </p:cNvPr>
          <p:cNvSpPr/>
          <p:nvPr/>
        </p:nvSpPr>
        <p:spPr>
          <a:xfrm>
            <a:off x="4325168" y="6478924"/>
            <a:ext cx="196501" cy="201600"/>
          </a:xfrm>
          <a:prstGeom prst="ellipse">
            <a:avLst/>
          </a:prstGeom>
          <a:solidFill>
            <a:srgbClr val="F2C102"/>
          </a:solidFill>
          <a:ln w="25400" cap="flat">
            <a:solidFill>
              <a:srgbClr val="F2C10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200" dirty="0"/>
              <a:t>9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8" name="文本框 207">
            <a:extLst>
              <a:ext uri="{FF2B5EF4-FFF2-40B4-BE49-F238E27FC236}">
                <a16:creationId xmlns:a16="http://schemas.microsoft.com/office/drawing/2014/main" id="{3EDAA0A7-1A0D-7E47-ABAC-D87D882B2255}"/>
              </a:ext>
            </a:extLst>
          </p:cNvPr>
          <p:cNvSpPr txBox="1"/>
          <p:nvPr/>
        </p:nvSpPr>
        <p:spPr>
          <a:xfrm>
            <a:off x="5523743" y="6305913"/>
            <a:ext cx="3314977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600" b="1" dirty="0">
                <a:solidFill>
                  <a:schemeClr val="tx1">
                    <a:alpha val="7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需要</a:t>
            </a:r>
            <a:r>
              <a:rPr lang="en-US" altLang="zh-CN" sz="1600" b="1" dirty="0">
                <a:solidFill>
                  <a:srgbClr val="FF0000">
                    <a:alpha val="70000"/>
                  </a:srgb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r>
              <a:rPr lang="zh-CN" altLang="en-US" sz="1600" b="1" dirty="0">
                <a:solidFill>
                  <a:srgbClr val="FF0000">
                    <a:alpha val="70000"/>
                  </a:srgb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次</a:t>
            </a:r>
            <a:r>
              <a:rPr lang="zh-CN" altLang="en-US" sz="1600" b="1" dirty="0">
                <a:solidFill>
                  <a:schemeClr val="tx1">
                    <a:alpha val="7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文件传递才能到成本顾问（不包含中间反复修改）；</a:t>
            </a:r>
            <a:endParaRPr lang="en-US" altLang="zh-CN" sz="1600" b="1" dirty="0">
              <a:solidFill>
                <a:schemeClr val="tx1">
                  <a:alpha val="7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9" name="文本框 208">
            <a:extLst>
              <a:ext uri="{FF2B5EF4-FFF2-40B4-BE49-F238E27FC236}">
                <a16:creationId xmlns:a16="http://schemas.microsoft.com/office/drawing/2014/main" id="{6CDE6EB4-9246-4040-9189-FE144B037C1D}"/>
              </a:ext>
            </a:extLst>
          </p:cNvPr>
          <p:cNvSpPr txBox="1"/>
          <p:nvPr/>
        </p:nvSpPr>
        <p:spPr>
          <a:xfrm>
            <a:off x="13082096" y="6569070"/>
            <a:ext cx="395517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600" b="1" dirty="0">
                <a:solidFill>
                  <a:schemeClr val="tx1">
                    <a:alpha val="7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实时上传下载，避免版本错乱</a:t>
            </a:r>
            <a:endParaRPr lang="en-US" altLang="zh-CN" sz="1600" b="1" dirty="0">
              <a:solidFill>
                <a:schemeClr val="tx1">
                  <a:alpha val="7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B7C1D24B-BF32-C540-842F-AD3B87C03E2E}"/>
              </a:ext>
            </a:extLst>
          </p:cNvPr>
          <p:cNvSpPr txBox="1"/>
          <p:nvPr/>
        </p:nvSpPr>
        <p:spPr>
          <a:xfrm>
            <a:off x="17353116" y="8665466"/>
            <a:ext cx="6100774" cy="414216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flat">
            <a:solidFill>
              <a:schemeClr val="tx1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500" b="1" dirty="0">
                <a:solidFill>
                  <a:schemeClr val="tx1"/>
                </a:solidFill>
              </a:rPr>
              <a:t>动态成本：</a:t>
            </a:r>
            <a:endParaRPr lang="en-US" altLang="zh-CN" sz="2500" b="1" dirty="0">
              <a:solidFill>
                <a:schemeClr val="tx1"/>
              </a:solidFill>
            </a:endParaRPr>
          </a:p>
          <a:p>
            <a:pPr marL="342900" marR="0" indent="-3429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lang="zh-CN" altLang="en-US" sz="2500" dirty="0"/>
              <a:t>目前依照概预算经验值估算；如</a:t>
            </a:r>
            <a:r>
              <a:rPr lang="en-US" altLang="zh-CN" sz="2500" dirty="0"/>
              <a:t>1</a:t>
            </a:r>
            <a:r>
              <a:rPr lang="zh-CN" altLang="en-US" sz="2500" dirty="0"/>
              <a:t>万平米外窗，</a:t>
            </a:r>
            <a:r>
              <a:rPr lang="en-US" altLang="zh-CN" sz="2500" dirty="0"/>
              <a:t>400</a:t>
            </a:r>
            <a:r>
              <a:rPr lang="zh-CN" altLang="en-US" sz="2500" dirty="0"/>
              <a:t>元</a:t>
            </a:r>
            <a:r>
              <a:rPr lang="en-US" altLang="zh-CN" sz="2500" dirty="0"/>
              <a:t>/</a:t>
            </a:r>
            <a:r>
              <a:rPr lang="zh-CN" altLang="en-US" sz="2500" dirty="0"/>
              <a:t>平均造价；至施工图基本完成取得准确造价信息</a:t>
            </a:r>
            <a:endParaRPr lang="en-US" altLang="zh-CN" sz="2500" dirty="0"/>
          </a:p>
          <a:p>
            <a:pPr marL="342900" marR="0" indent="-3429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lang="en-US" altLang="zh-CN" sz="2500" dirty="0"/>
              <a:t>CAD</a:t>
            </a:r>
            <a:r>
              <a:rPr lang="zh-CN" altLang="en-US" sz="2500" dirty="0"/>
              <a:t>平台建立后，可最早提前至产策阶段进行分项测算，至工规证阶段即可取得详尽动态成本；</a:t>
            </a:r>
            <a:endParaRPr lang="en-US" altLang="zh-CN" sz="2500" dirty="0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D00CE7F2-BF50-7546-8378-D201AB407892}"/>
              </a:ext>
            </a:extLst>
          </p:cNvPr>
          <p:cNvSpPr txBox="1"/>
          <p:nvPr/>
        </p:nvSpPr>
        <p:spPr>
          <a:xfrm>
            <a:off x="17500982" y="3762378"/>
            <a:ext cx="6100774" cy="29879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flat">
            <a:solidFill>
              <a:schemeClr val="tx1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500" b="1" dirty="0">
                <a:solidFill>
                  <a:schemeClr val="tx1"/>
                </a:solidFill>
              </a:rPr>
              <a:t>优势：</a:t>
            </a:r>
          </a:p>
          <a:p>
            <a:pPr algn="l">
              <a:lnSpc>
                <a:spcPct val="150000"/>
              </a:lnSpc>
            </a:pPr>
            <a:r>
              <a:rPr lang="zh-CN" altLang="en-US" sz="2500" dirty="0">
                <a:solidFill>
                  <a:schemeClr val="tx1"/>
                </a:solidFill>
              </a:rPr>
              <a:t>建立统一图纸管理平台，方便图纸管理传递；</a:t>
            </a:r>
          </a:p>
          <a:p>
            <a:pPr algn="l">
              <a:lnSpc>
                <a:spcPct val="150000"/>
              </a:lnSpc>
            </a:pPr>
            <a:r>
              <a:rPr lang="zh-CN" altLang="en-US" sz="2500" b="1" dirty="0">
                <a:solidFill>
                  <a:schemeClr val="tx1"/>
                </a:solidFill>
              </a:rPr>
              <a:t>缺点：</a:t>
            </a:r>
          </a:p>
          <a:p>
            <a:pPr algn="l">
              <a:lnSpc>
                <a:spcPct val="150000"/>
              </a:lnSpc>
            </a:pPr>
            <a:r>
              <a:rPr lang="zh-CN" altLang="en-US" sz="2500" dirty="0">
                <a:solidFill>
                  <a:schemeClr val="tx1"/>
                </a:solidFill>
              </a:rPr>
              <a:t>研发人员需要增强线上图纸审核的意识。</a:t>
            </a:r>
          </a:p>
        </p:txBody>
      </p:sp>
    </p:spTree>
    <p:extLst>
      <p:ext uri="{BB962C8B-B14F-4D97-AF65-F5344CB8AC3E}">
        <p14:creationId xmlns:p14="http://schemas.microsoft.com/office/powerpoint/2010/main" val="95420982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630">
            <a:extLst>
              <a:ext uri="{FF2B5EF4-FFF2-40B4-BE49-F238E27FC236}">
                <a16:creationId xmlns:a16="http://schemas.microsoft.com/office/drawing/2014/main" id="{25DCFB2A-2542-0D4D-9BFF-A296CC637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547" y="510783"/>
            <a:ext cx="12944145" cy="15691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l" defTabSz="914400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SzPct val="70000"/>
            </a:pPr>
            <a:r>
              <a:rPr kumimoji="1" lang="en-US" altLang="zh-CN" sz="48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1.5</a:t>
            </a:r>
            <a:r>
              <a:rPr kumimoji="1" lang="zh-CN" altLang="en-US" sz="48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 </a:t>
            </a:r>
            <a:r>
              <a:rPr kumimoji="1" lang="zh-CN" altLang="en-US" sz="48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项目详细需求</a:t>
            </a:r>
            <a:r>
              <a:rPr kumimoji="1" lang="en-US" altLang="zh-CN" sz="48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&amp;</a:t>
            </a:r>
            <a:r>
              <a:rPr kumimoji="1" lang="zh-CN" altLang="en-US" sz="48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目标</a:t>
            </a:r>
            <a:endParaRPr kumimoji="1" lang="zh-CN" altLang="en-US" sz="4800" b="1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D8305407-E751-7945-8D68-D9592DA8D311}"/>
              </a:ext>
            </a:extLst>
          </p:cNvPr>
          <p:cNvSpPr/>
          <p:nvPr/>
        </p:nvSpPr>
        <p:spPr bwMode="auto">
          <a:xfrm rot="21068412">
            <a:off x="10673754" y="3715485"/>
            <a:ext cx="9938229" cy="7235519"/>
          </a:xfrm>
          <a:prstGeom prst="ellipse">
            <a:avLst/>
          </a:prstGeom>
          <a:noFill/>
          <a:ln w="101600" cap="flat" cmpd="sng" algn="ctr">
            <a:solidFill>
              <a:schemeClr val="accent2">
                <a:lumMod val="60000"/>
                <a:lumOff val="4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510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2D51CC0E-72FC-BB4C-B54C-DBAF32557337}"/>
              </a:ext>
            </a:extLst>
          </p:cNvPr>
          <p:cNvSpPr/>
          <p:nvPr/>
        </p:nvSpPr>
        <p:spPr bwMode="auto">
          <a:xfrm>
            <a:off x="11026443" y="3153366"/>
            <a:ext cx="1915791" cy="9073260"/>
          </a:xfrm>
          <a:prstGeom prst="roundRect">
            <a:avLst>
              <a:gd name="adj" fmla="val 8896"/>
            </a:avLst>
          </a:prstGeom>
          <a:noFill/>
          <a:ln w="38100" cap="flat" cmpd="sng" algn="ctr">
            <a:solidFill>
              <a:srgbClr val="FFC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510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9" name="任意多边形 26">
            <a:extLst>
              <a:ext uri="{FF2B5EF4-FFF2-40B4-BE49-F238E27FC236}">
                <a16:creationId xmlns:a16="http://schemas.microsoft.com/office/drawing/2014/main" id="{7AA7469F-9432-DE4B-BF98-ED41CFC5D746}"/>
              </a:ext>
            </a:extLst>
          </p:cNvPr>
          <p:cNvSpPr/>
          <p:nvPr/>
        </p:nvSpPr>
        <p:spPr bwMode="auto">
          <a:xfrm>
            <a:off x="13037700" y="5474831"/>
            <a:ext cx="5046123" cy="2336752"/>
          </a:xfrm>
          <a:custGeom>
            <a:avLst/>
            <a:gdLst>
              <a:gd name="connsiteX0" fmla="*/ 0 w 5003800"/>
              <a:gd name="connsiteY0" fmla="*/ 3009900 h 3009900"/>
              <a:gd name="connsiteX1" fmla="*/ 469900 w 5003800"/>
              <a:gd name="connsiteY1" fmla="*/ 3009900 h 3009900"/>
              <a:gd name="connsiteX2" fmla="*/ 3479800 w 5003800"/>
              <a:gd name="connsiteY2" fmla="*/ 0 h 3009900"/>
              <a:gd name="connsiteX3" fmla="*/ 5003800 w 5003800"/>
              <a:gd name="connsiteY3" fmla="*/ 0 h 300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03800" h="3009900">
                <a:moveTo>
                  <a:pt x="0" y="3009900"/>
                </a:moveTo>
                <a:lnTo>
                  <a:pt x="469900" y="3009900"/>
                </a:lnTo>
                <a:lnTo>
                  <a:pt x="3479800" y="0"/>
                </a:lnTo>
                <a:lnTo>
                  <a:pt x="5003800" y="0"/>
                </a:lnTo>
              </a:path>
            </a:pathLst>
          </a:custGeom>
          <a:noFill/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510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DB78991-62E4-CD4A-A0F9-9A6FD71A67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65" t="7183" r="15093" b="2484"/>
          <a:stretch>
            <a:fillRect/>
          </a:stretch>
        </p:blipFill>
        <p:spPr>
          <a:xfrm>
            <a:off x="18425703" y="6686601"/>
            <a:ext cx="1214489" cy="1160578"/>
          </a:xfrm>
          <a:custGeom>
            <a:avLst/>
            <a:gdLst>
              <a:gd name="connsiteX0" fmla="*/ 3925712 w 7851424"/>
              <a:gd name="connsiteY0" fmla="*/ 0 h 7851424"/>
              <a:gd name="connsiteX1" fmla="*/ 7851424 w 7851424"/>
              <a:gd name="connsiteY1" fmla="*/ 3925712 h 7851424"/>
              <a:gd name="connsiteX2" fmla="*/ 3925712 w 7851424"/>
              <a:gd name="connsiteY2" fmla="*/ 7851424 h 7851424"/>
              <a:gd name="connsiteX3" fmla="*/ 0 w 7851424"/>
              <a:gd name="connsiteY3" fmla="*/ 3925712 h 7851424"/>
              <a:gd name="connsiteX4" fmla="*/ 3925712 w 7851424"/>
              <a:gd name="connsiteY4" fmla="*/ 0 h 7851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1424" h="7851424">
                <a:moveTo>
                  <a:pt x="3925712" y="0"/>
                </a:moveTo>
                <a:cubicBezTo>
                  <a:pt x="6093823" y="0"/>
                  <a:pt x="7851424" y="1757601"/>
                  <a:pt x="7851424" y="3925712"/>
                </a:cubicBezTo>
                <a:cubicBezTo>
                  <a:pt x="7851424" y="6093823"/>
                  <a:pt x="6093823" y="7851424"/>
                  <a:pt x="3925712" y="7851424"/>
                </a:cubicBezTo>
                <a:cubicBezTo>
                  <a:pt x="1757601" y="7851424"/>
                  <a:pt x="0" y="6093823"/>
                  <a:pt x="0" y="3925712"/>
                </a:cubicBezTo>
                <a:cubicBezTo>
                  <a:pt x="0" y="1757601"/>
                  <a:pt x="1757601" y="0"/>
                  <a:pt x="3925712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  <a:effectLst>
            <a:softEdge rad="127000"/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95A49FE-198A-0F4C-AF11-FB19381A36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83" t="3113" r="20434" b="773"/>
          <a:stretch/>
        </p:blipFill>
        <p:spPr>
          <a:xfrm>
            <a:off x="16910244" y="3346048"/>
            <a:ext cx="3389866" cy="4177962"/>
          </a:xfrm>
          <a:prstGeom prst="rect">
            <a:avLst/>
          </a:prstGeom>
          <a:effectLst>
            <a:glow rad="685800">
              <a:schemeClr val="bg1">
                <a:lumMod val="75000"/>
                <a:alpha val="36000"/>
              </a:schemeClr>
            </a:glow>
            <a:softEdge rad="0"/>
          </a:effectLst>
        </p:spPr>
      </p:pic>
      <p:sp>
        <p:nvSpPr>
          <p:cNvPr id="13" name="TextBox 87">
            <a:extLst>
              <a:ext uri="{FF2B5EF4-FFF2-40B4-BE49-F238E27FC236}">
                <a16:creationId xmlns:a16="http://schemas.microsoft.com/office/drawing/2014/main" id="{F1053AD0-1494-474D-AD5B-87363B9FC563}"/>
              </a:ext>
            </a:extLst>
          </p:cNvPr>
          <p:cNvSpPr txBox="1"/>
          <p:nvPr/>
        </p:nvSpPr>
        <p:spPr>
          <a:xfrm>
            <a:off x="13321508" y="2937336"/>
            <a:ext cx="3025435" cy="92333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63525">
              <a:lnSpc>
                <a:spcPct val="150000"/>
              </a:lnSpc>
            </a:pPr>
            <a:r>
              <a:rPr lang="zh-CN" altLang="en-US" sz="1800" dirty="0">
                <a:solidFill>
                  <a:schemeClr val="tx1"/>
                </a:solidFill>
              </a:rPr>
              <a:t>在</a:t>
            </a:r>
            <a:r>
              <a:rPr lang="en-US" altLang="zh-CN" sz="1800" dirty="0">
                <a:solidFill>
                  <a:schemeClr val="tx1"/>
                </a:solidFill>
              </a:rPr>
              <a:t>CAD</a:t>
            </a:r>
            <a:r>
              <a:rPr lang="zh-CN" altLang="en-US" sz="1800" dirty="0">
                <a:solidFill>
                  <a:schemeClr val="tx1"/>
                </a:solidFill>
              </a:rPr>
              <a:t>界面中，调用融创标准产品模块，拼装成图</a:t>
            </a:r>
            <a:endParaRPr lang="en-US" altLang="zh-CN" sz="1800" dirty="0">
              <a:solidFill>
                <a:schemeClr val="tx1"/>
              </a:solidFill>
            </a:endParaRPr>
          </a:p>
        </p:txBody>
      </p:sp>
      <p:sp>
        <p:nvSpPr>
          <p:cNvPr id="14" name="任意多边形 77">
            <a:extLst>
              <a:ext uri="{FF2B5EF4-FFF2-40B4-BE49-F238E27FC236}">
                <a16:creationId xmlns:a16="http://schemas.microsoft.com/office/drawing/2014/main" id="{5E2695FA-0979-D041-9C3C-3A1897A4EDB2}"/>
              </a:ext>
            </a:extLst>
          </p:cNvPr>
          <p:cNvSpPr/>
          <p:nvPr/>
        </p:nvSpPr>
        <p:spPr bwMode="auto">
          <a:xfrm rot="19266967" flipV="1">
            <a:off x="13760217" y="4051876"/>
            <a:ext cx="2121070" cy="887226"/>
          </a:xfrm>
          <a:custGeom>
            <a:avLst/>
            <a:gdLst>
              <a:gd name="connsiteX0" fmla="*/ 2121069 w 2121070"/>
              <a:gd name="connsiteY0" fmla="*/ 267033 h 1068132"/>
              <a:gd name="connsiteX1" fmla="*/ 2121070 w 2121070"/>
              <a:gd name="connsiteY1" fmla="*/ 267033 h 1068132"/>
              <a:gd name="connsiteX2" fmla="*/ 1915664 w 2121070"/>
              <a:gd name="connsiteY2" fmla="*/ 0 h 1068132"/>
              <a:gd name="connsiteX3" fmla="*/ 1587003 w 2121070"/>
              <a:gd name="connsiteY3" fmla="*/ 267033 h 1068132"/>
              <a:gd name="connsiteX4" fmla="*/ 1720520 w 2121070"/>
              <a:gd name="connsiteY4" fmla="*/ 267033 h 1068132"/>
              <a:gd name="connsiteX5" fmla="*/ 1625460 w 2121070"/>
              <a:gd name="connsiteY5" fmla="*/ 418736 h 1068132"/>
              <a:gd name="connsiteX6" fmla="*/ 1583590 w 2121070"/>
              <a:gd name="connsiteY6" fmla="*/ 465145 h 1068132"/>
              <a:gd name="connsiteX7" fmla="*/ 1492940 w 2121070"/>
              <a:gd name="connsiteY7" fmla="*/ 558616 h 1068132"/>
              <a:gd name="connsiteX8" fmla="*/ 1431319 w 2121070"/>
              <a:gd name="connsiteY8" fmla="*/ 608425 h 1068132"/>
              <a:gd name="connsiteX9" fmla="*/ 1326149 w 2121070"/>
              <a:gd name="connsiteY9" fmla="*/ 685160 h 1068132"/>
              <a:gd name="connsiteX10" fmla="*/ 1250065 w 2121070"/>
              <a:gd name="connsiteY10" fmla="*/ 731651 h 1068132"/>
              <a:gd name="connsiteX11" fmla="*/ 1127844 w 2121070"/>
              <a:gd name="connsiteY11" fmla="*/ 796914 h 1068132"/>
              <a:gd name="connsiteX12" fmla="*/ 1041355 w 2121070"/>
              <a:gd name="connsiteY12" fmla="*/ 837258 h 1068132"/>
              <a:gd name="connsiteX13" fmla="*/ 899550 w 2121070"/>
              <a:gd name="connsiteY13" fmla="*/ 892584 h 1068132"/>
              <a:gd name="connsiteX14" fmla="*/ 808065 w 2121070"/>
              <a:gd name="connsiteY14" fmla="*/ 924759 h 1068132"/>
              <a:gd name="connsiteX15" fmla="*/ 637565 w 2121070"/>
              <a:gd name="connsiteY15" fmla="*/ 971533 h 1068132"/>
              <a:gd name="connsiteX16" fmla="*/ 553389 w 2121070"/>
              <a:gd name="connsiteY16" fmla="*/ 992969 h 1068132"/>
              <a:gd name="connsiteX17" fmla="*/ 280645 w 2121070"/>
              <a:gd name="connsiteY17" fmla="*/ 1040466 h 1068132"/>
              <a:gd name="connsiteX18" fmla="*/ 0 w 2121070"/>
              <a:gd name="connsiteY18" fmla="*/ 1063537 h 1068132"/>
              <a:gd name="connsiteX19" fmla="*/ 4075 w 2121070"/>
              <a:gd name="connsiteY19" fmla="*/ 1068132 h 1068132"/>
              <a:gd name="connsiteX20" fmla="*/ 108402 w 2121070"/>
              <a:gd name="connsiteY20" fmla="*/ 1068132 h 1068132"/>
              <a:gd name="connsiteX21" fmla="*/ 128393 w 2121070"/>
              <a:gd name="connsiteY21" fmla="*/ 1067669 h 1068132"/>
              <a:gd name="connsiteX22" fmla="*/ 148645 w 2121070"/>
              <a:gd name="connsiteY22" fmla="*/ 1067941 h 1068132"/>
              <a:gd name="connsiteX23" fmla="*/ 170842 w 2121070"/>
              <a:gd name="connsiteY23" fmla="*/ 1066684 h 1068132"/>
              <a:gd name="connsiteX24" fmla="*/ 272917 w 2121070"/>
              <a:gd name="connsiteY24" fmla="*/ 1064317 h 1068132"/>
              <a:gd name="connsiteX25" fmla="*/ 434162 w 2121070"/>
              <a:gd name="connsiteY25" fmla="*/ 1053053 h 1068132"/>
              <a:gd name="connsiteX26" fmla="*/ 449354 w 2121070"/>
              <a:gd name="connsiteY26" fmla="*/ 1050908 h 1068132"/>
              <a:gd name="connsiteX27" fmla="*/ 466286 w 2121070"/>
              <a:gd name="connsiteY27" fmla="*/ 1049949 h 1068132"/>
              <a:gd name="connsiteX28" fmla="*/ 623708 w 2121070"/>
              <a:gd name="connsiteY28" fmla="*/ 1026296 h 1068132"/>
              <a:gd name="connsiteX29" fmla="*/ 744262 w 2121070"/>
              <a:gd name="connsiteY29" fmla="*/ 1009279 h 1068132"/>
              <a:gd name="connsiteX30" fmla="*/ 756089 w 2121070"/>
              <a:gd name="connsiteY30" fmla="*/ 1006406 h 1068132"/>
              <a:gd name="connsiteX31" fmla="*/ 768997 w 2121070"/>
              <a:gd name="connsiteY31" fmla="*/ 1004467 h 1068132"/>
              <a:gd name="connsiteX32" fmla="*/ 916878 w 2121070"/>
              <a:gd name="connsiteY32" fmla="*/ 967349 h 1068132"/>
              <a:gd name="connsiteX33" fmla="*/ 1033553 w 2121070"/>
              <a:gd name="connsiteY33" fmla="*/ 939007 h 1068132"/>
              <a:gd name="connsiteX34" fmla="*/ 1042278 w 2121070"/>
              <a:gd name="connsiteY34" fmla="*/ 935873 h 1068132"/>
              <a:gd name="connsiteX35" fmla="*/ 1051703 w 2121070"/>
              <a:gd name="connsiteY35" fmla="*/ 933508 h 1068132"/>
              <a:gd name="connsiteX36" fmla="*/ 1190239 w 2121070"/>
              <a:gd name="connsiteY36" fmla="*/ 882733 h 1068132"/>
              <a:gd name="connsiteX37" fmla="*/ 1296882 w 2121070"/>
              <a:gd name="connsiteY37" fmla="*/ 844433 h 1068132"/>
              <a:gd name="connsiteX38" fmla="*/ 1302653 w 2121070"/>
              <a:gd name="connsiteY38" fmla="*/ 841533 h 1068132"/>
              <a:gd name="connsiteX39" fmla="*/ 1309331 w 2121070"/>
              <a:gd name="connsiteY39" fmla="*/ 839085 h 1068132"/>
              <a:gd name="connsiteX40" fmla="*/ 1440519 w 2121070"/>
              <a:gd name="connsiteY40" fmla="*/ 772260 h 1068132"/>
              <a:gd name="connsiteX41" fmla="*/ 1529097 w 2121070"/>
              <a:gd name="connsiteY41" fmla="*/ 727752 h 1068132"/>
              <a:gd name="connsiteX42" fmla="*/ 1532364 w 2121070"/>
              <a:gd name="connsiteY42" fmla="*/ 725475 h 1068132"/>
              <a:gd name="connsiteX43" fmla="*/ 1536805 w 2121070"/>
              <a:gd name="connsiteY43" fmla="*/ 723213 h 1068132"/>
              <a:gd name="connsiteX44" fmla="*/ 1659936 w 2121070"/>
              <a:gd name="connsiteY44" fmla="*/ 636549 h 1068132"/>
              <a:gd name="connsiteX45" fmla="*/ 1725049 w 2121070"/>
              <a:gd name="connsiteY45" fmla="*/ 591161 h 1068132"/>
              <a:gd name="connsiteX46" fmla="*/ 1726545 w 2121070"/>
              <a:gd name="connsiteY46" fmla="*/ 589667 h 1068132"/>
              <a:gd name="connsiteX47" fmla="*/ 1729050 w 2121070"/>
              <a:gd name="connsiteY47" fmla="*/ 587904 h 1068132"/>
              <a:gd name="connsiteX48" fmla="*/ 1839361 w 2121070"/>
              <a:gd name="connsiteY48" fmla="*/ 477019 h 1068132"/>
              <a:gd name="connsiteX49" fmla="*/ 1879585 w 2121070"/>
              <a:gd name="connsiteY49" fmla="*/ 436856 h 1068132"/>
              <a:gd name="connsiteX50" fmla="*/ 1880058 w 2121070"/>
              <a:gd name="connsiteY50" fmla="*/ 436110 h 1068132"/>
              <a:gd name="connsiteX51" fmla="*/ 1880991 w 2121070"/>
              <a:gd name="connsiteY51" fmla="*/ 435173 h 1068132"/>
              <a:gd name="connsiteX52" fmla="*/ 1987553 w 2121070"/>
              <a:gd name="connsiteY52" fmla="*/ 267033 h 1068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121070" h="1068132">
                <a:moveTo>
                  <a:pt x="2121069" y="267033"/>
                </a:moveTo>
                <a:lnTo>
                  <a:pt x="2121070" y="267033"/>
                </a:lnTo>
                <a:lnTo>
                  <a:pt x="1915664" y="0"/>
                </a:lnTo>
                <a:lnTo>
                  <a:pt x="1587003" y="267033"/>
                </a:lnTo>
                <a:lnTo>
                  <a:pt x="1720520" y="267033"/>
                </a:lnTo>
                <a:lnTo>
                  <a:pt x="1625460" y="418736"/>
                </a:lnTo>
                <a:lnTo>
                  <a:pt x="1583590" y="465145"/>
                </a:lnTo>
                <a:lnTo>
                  <a:pt x="1492940" y="558616"/>
                </a:lnTo>
                <a:lnTo>
                  <a:pt x="1431319" y="608425"/>
                </a:lnTo>
                <a:lnTo>
                  <a:pt x="1326149" y="685160"/>
                </a:lnTo>
                <a:lnTo>
                  <a:pt x="1250065" y="731651"/>
                </a:lnTo>
                <a:lnTo>
                  <a:pt x="1127844" y="796914"/>
                </a:lnTo>
                <a:lnTo>
                  <a:pt x="1041355" y="837258"/>
                </a:lnTo>
                <a:lnTo>
                  <a:pt x="899550" y="892584"/>
                </a:lnTo>
                <a:lnTo>
                  <a:pt x="808065" y="924759"/>
                </a:lnTo>
                <a:lnTo>
                  <a:pt x="637565" y="971533"/>
                </a:lnTo>
                <a:lnTo>
                  <a:pt x="553389" y="992969"/>
                </a:lnTo>
                <a:lnTo>
                  <a:pt x="280645" y="1040466"/>
                </a:lnTo>
                <a:lnTo>
                  <a:pt x="0" y="1063537"/>
                </a:lnTo>
                <a:lnTo>
                  <a:pt x="4075" y="1068132"/>
                </a:lnTo>
                <a:lnTo>
                  <a:pt x="108402" y="1068132"/>
                </a:lnTo>
                <a:lnTo>
                  <a:pt x="128393" y="1067669"/>
                </a:lnTo>
                <a:lnTo>
                  <a:pt x="148645" y="1067941"/>
                </a:lnTo>
                <a:lnTo>
                  <a:pt x="170842" y="1066684"/>
                </a:lnTo>
                <a:lnTo>
                  <a:pt x="272917" y="1064317"/>
                </a:lnTo>
                <a:cubicBezTo>
                  <a:pt x="327246" y="1061788"/>
                  <a:pt x="381031" y="1058018"/>
                  <a:pt x="434162" y="1053053"/>
                </a:cubicBezTo>
                <a:lnTo>
                  <a:pt x="449354" y="1050908"/>
                </a:lnTo>
                <a:lnTo>
                  <a:pt x="466286" y="1049949"/>
                </a:lnTo>
                <a:lnTo>
                  <a:pt x="623708" y="1026296"/>
                </a:lnTo>
                <a:lnTo>
                  <a:pt x="744262" y="1009279"/>
                </a:lnTo>
                <a:lnTo>
                  <a:pt x="756089" y="1006406"/>
                </a:lnTo>
                <a:lnTo>
                  <a:pt x="768997" y="1004467"/>
                </a:lnTo>
                <a:lnTo>
                  <a:pt x="916878" y="967349"/>
                </a:lnTo>
                <a:lnTo>
                  <a:pt x="1033553" y="939007"/>
                </a:lnTo>
                <a:lnTo>
                  <a:pt x="1042278" y="935873"/>
                </a:lnTo>
                <a:lnTo>
                  <a:pt x="1051703" y="933508"/>
                </a:lnTo>
                <a:lnTo>
                  <a:pt x="1190239" y="882733"/>
                </a:lnTo>
                <a:lnTo>
                  <a:pt x="1296882" y="844433"/>
                </a:lnTo>
                <a:lnTo>
                  <a:pt x="1302653" y="841533"/>
                </a:lnTo>
                <a:lnTo>
                  <a:pt x="1309331" y="839085"/>
                </a:lnTo>
                <a:lnTo>
                  <a:pt x="1440519" y="772260"/>
                </a:lnTo>
                <a:lnTo>
                  <a:pt x="1529097" y="727752"/>
                </a:lnTo>
                <a:lnTo>
                  <a:pt x="1532364" y="725475"/>
                </a:lnTo>
                <a:lnTo>
                  <a:pt x="1536805" y="723213"/>
                </a:lnTo>
                <a:lnTo>
                  <a:pt x="1659936" y="636549"/>
                </a:lnTo>
                <a:lnTo>
                  <a:pt x="1725049" y="591161"/>
                </a:lnTo>
                <a:lnTo>
                  <a:pt x="1726545" y="589667"/>
                </a:lnTo>
                <a:lnTo>
                  <a:pt x="1729050" y="587904"/>
                </a:lnTo>
                <a:lnTo>
                  <a:pt x="1839361" y="477019"/>
                </a:lnTo>
                <a:lnTo>
                  <a:pt x="1879585" y="436856"/>
                </a:lnTo>
                <a:lnTo>
                  <a:pt x="1880058" y="436110"/>
                </a:lnTo>
                <a:lnTo>
                  <a:pt x="1880991" y="435173"/>
                </a:lnTo>
                <a:cubicBezTo>
                  <a:pt x="1924357" y="381583"/>
                  <a:pt x="1960160" y="325424"/>
                  <a:pt x="1987553" y="267033"/>
                </a:cubicBezTo>
                <a:close/>
              </a:path>
            </a:pathLst>
          </a:cu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510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5" name="TextBox 87">
            <a:extLst>
              <a:ext uri="{FF2B5EF4-FFF2-40B4-BE49-F238E27FC236}">
                <a16:creationId xmlns:a16="http://schemas.microsoft.com/office/drawing/2014/main" id="{3FC52FD1-71A4-DB4D-B76F-8C571EBA71AD}"/>
              </a:ext>
            </a:extLst>
          </p:cNvPr>
          <p:cNvSpPr txBox="1"/>
          <p:nvPr/>
        </p:nvSpPr>
        <p:spPr>
          <a:xfrm>
            <a:off x="18758448" y="3328461"/>
            <a:ext cx="302543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63525">
              <a:lnSpc>
                <a:spcPct val="150000"/>
              </a:lnSpc>
            </a:pPr>
            <a:r>
              <a:rPr lang="zh-CN" altLang="en-US" sz="2000" dirty="0">
                <a:solidFill>
                  <a:srgbClr val="FFC000"/>
                </a:solidFill>
              </a:rPr>
              <a:t>项目落地</a:t>
            </a:r>
            <a:endParaRPr lang="en-US" altLang="zh-CN" sz="2000" dirty="0">
              <a:solidFill>
                <a:srgbClr val="FFC000"/>
              </a:solidFill>
            </a:endParaRPr>
          </a:p>
        </p:txBody>
      </p:sp>
      <p:sp>
        <p:nvSpPr>
          <p:cNvPr id="16" name="任意多边形 46">
            <a:extLst>
              <a:ext uri="{FF2B5EF4-FFF2-40B4-BE49-F238E27FC236}">
                <a16:creationId xmlns:a16="http://schemas.microsoft.com/office/drawing/2014/main" id="{14C82578-4228-C34A-88FF-CE03B36344E1}"/>
              </a:ext>
            </a:extLst>
          </p:cNvPr>
          <p:cNvSpPr/>
          <p:nvPr/>
        </p:nvSpPr>
        <p:spPr bwMode="auto">
          <a:xfrm rot="2063330" flipV="1">
            <a:off x="19620719" y="5528456"/>
            <a:ext cx="2024807" cy="1346699"/>
          </a:xfrm>
          <a:custGeom>
            <a:avLst/>
            <a:gdLst>
              <a:gd name="connsiteX0" fmla="*/ 2121069 w 2121070"/>
              <a:gd name="connsiteY0" fmla="*/ 267033 h 1068132"/>
              <a:gd name="connsiteX1" fmla="*/ 2121070 w 2121070"/>
              <a:gd name="connsiteY1" fmla="*/ 267033 h 1068132"/>
              <a:gd name="connsiteX2" fmla="*/ 1915664 w 2121070"/>
              <a:gd name="connsiteY2" fmla="*/ 0 h 1068132"/>
              <a:gd name="connsiteX3" fmla="*/ 1587003 w 2121070"/>
              <a:gd name="connsiteY3" fmla="*/ 267033 h 1068132"/>
              <a:gd name="connsiteX4" fmla="*/ 1720520 w 2121070"/>
              <a:gd name="connsiteY4" fmla="*/ 267033 h 1068132"/>
              <a:gd name="connsiteX5" fmla="*/ 1625460 w 2121070"/>
              <a:gd name="connsiteY5" fmla="*/ 418736 h 1068132"/>
              <a:gd name="connsiteX6" fmla="*/ 1583590 w 2121070"/>
              <a:gd name="connsiteY6" fmla="*/ 465145 h 1068132"/>
              <a:gd name="connsiteX7" fmla="*/ 1492940 w 2121070"/>
              <a:gd name="connsiteY7" fmla="*/ 558616 h 1068132"/>
              <a:gd name="connsiteX8" fmla="*/ 1431319 w 2121070"/>
              <a:gd name="connsiteY8" fmla="*/ 608425 h 1068132"/>
              <a:gd name="connsiteX9" fmla="*/ 1326149 w 2121070"/>
              <a:gd name="connsiteY9" fmla="*/ 685160 h 1068132"/>
              <a:gd name="connsiteX10" fmla="*/ 1250065 w 2121070"/>
              <a:gd name="connsiteY10" fmla="*/ 731651 h 1068132"/>
              <a:gd name="connsiteX11" fmla="*/ 1127844 w 2121070"/>
              <a:gd name="connsiteY11" fmla="*/ 796914 h 1068132"/>
              <a:gd name="connsiteX12" fmla="*/ 1041355 w 2121070"/>
              <a:gd name="connsiteY12" fmla="*/ 837258 h 1068132"/>
              <a:gd name="connsiteX13" fmla="*/ 899550 w 2121070"/>
              <a:gd name="connsiteY13" fmla="*/ 892584 h 1068132"/>
              <a:gd name="connsiteX14" fmla="*/ 808065 w 2121070"/>
              <a:gd name="connsiteY14" fmla="*/ 924759 h 1068132"/>
              <a:gd name="connsiteX15" fmla="*/ 637565 w 2121070"/>
              <a:gd name="connsiteY15" fmla="*/ 971533 h 1068132"/>
              <a:gd name="connsiteX16" fmla="*/ 553389 w 2121070"/>
              <a:gd name="connsiteY16" fmla="*/ 992969 h 1068132"/>
              <a:gd name="connsiteX17" fmla="*/ 280645 w 2121070"/>
              <a:gd name="connsiteY17" fmla="*/ 1040466 h 1068132"/>
              <a:gd name="connsiteX18" fmla="*/ 0 w 2121070"/>
              <a:gd name="connsiteY18" fmla="*/ 1063537 h 1068132"/>
              <a:gd name="connsiteX19" fmla="*/ 4075 w 2121070"/>
              <a:gd name="connsiteY19" fmla="*/ 1068132 h 1068132"/>
              <a:gd name="connsiteX20" fmla="*/ 108402 w 2121070"/>
              <a:gd name="connsiteY20" fmla="*/ 1068132 h 1068132"/>
              <a:gd name="connsiteX21" fmla="*/ 128393 w 2121070"/>
              <a:gd name="connsiteY21" fmla="*/ 1067669 h 1068132"/>
              <a:gd name="connsiteX22" fmla="*/ 148645 w 2121070"/>
              <a:gd name="connsiteY22" fmla="*/ 1067941 h 1068132"/>
              <a:gd name="connsiteX23" fmla="*/ 170842 w 2121070"/>
              <a:gd name="connsiteY23" fmla="*/ 1066684 h 1068132"/>
              <a:gd name="connsiteX24" fmla="*/ 272917 w 2121070"/>
              <a:gd name="connsiteY24" fmla="*/ 1064317 h 1068132"/>
              <a:gd name="connsiteX25" fmla="*/ 434162 w 2121070"/>
              <a:gd name="connsiteY25" fmla="*/ 1053053 h 1068132"/>
              <a:gd name="connsiteX26" fmla="*/ 449354 w 2121070"/>
              <a:gd name="connsiteY26" fmla="*/ 1050908 h 1068132"/>
              <a:gd name="connsiteX27" fmla="*/ 466286 w 2121070"/>
              <a:gd name="connsiteY27" fmla="*/ 1049949 h 1068132"/>
              <a:gd name="connsiteX28" fmla="*/ 623708 w 2121070"/>
              <a:gd name="connsiteY28" fmla="*/ 1026296 h 1068132"/>
              <a:gd name="connsiteX29" fmla="*/ 744262 w 2121070"/>
              <a:gd name="connsiteY29" fmla="*/ 1009279 h 1068132"/>
              <a:gd name="connsiteX30" fmla="*/ 756089 w 2121070"/>
              <a:gd name="connsiteY30" fmla="*/ 1006406 h 1068132"/>
              <a:gd name="connsiteX31" fmla="*/ 768997 w 2121070"/>
              <a:gd name="connsiteY31" fmla="*/ 1004467 h 1068132"/>
              <a:gd name="connsiteX32" fmla="*/ 916878 w 2121070"/>
              <a:gd name="connsiteY32" fmla="*/ 967349 h 1068132"/>
              <a:gd name="connsiteX33" fmla="*/ 1033553 w 2121070"/>
              <a:gd name="connsiteY33" fmla="*/ 939007 h 1068132"/>
              <a:gd name="connsiteX34" fmla="*/ 1042278 w 2121070"/>
              <a:gd name="connsiteY34" fmla="*/ 935873 h 1068132"/>
              <a:gd name="connsiteX35" fmla="*/ 1051703 w 2121070"/>
              <a:gd name="connsiteY35" fmla="*/ 933508 h 1068132"/>
              <a:gd name="connsiteX36" fmla="*/ 1190239 w 2121070"/>
              <a:gd name="connsiteY36" fmla="*/ 882733 h 1068132"/>
              <a:gd name="connsiteX37" fmla="*/ 1296882 w 2121070"/>
              <a:gd name="connsiteY37" fmla="*/ 844433 h 1068132"/>
              <a:gd name="connsiteX38" fmla="*/ 1302653 w 2121070"/>
              <a:gd name="connsiteY38" fmla="*/ 841533 h 1068132"/>
              <a:gd name="connsiteX39" fmla="*/ 1309331 w 2121070"/>
              <a:gd name="connsiteY39" fmla="*/ 839085 h 1068132"/>
              <a:gd name="connsiteX40" fmla="*/ 1440519 w 2121070"/>
              <a:gd name="connsiteY40" fmla="*/ 772260 h 1068132"/>
              <a:gd name="connsiteX41" fmla="*/ 1529097 w 2121070"/>
              <a:gd name="connsiteY41" fmla="*/ 727752 h 1068132"/>
              <a:gd name="connsiteX42" fmla="*/ 1532364 w 2121070"/>
              <a:gd name="connsiteY42" fmla="*/ 725475 h 1068132"/>
              <a:gd name="connsiteX43" fmla="*/ 1536805 w 2121070"/>
              <a:gd name="connsiteY43" fmla="*/ 723213 h 1068132"/>
              <a:gd name="connsiteX44" fmla="*/ 1659936 w 2121070"/>
              <a:gd name="connsiteY44" fmla="*/ 636549 h 1068132"/>
              <a:gd name="connsiteX45" fmla="*/ 1725049 w 2121070"/>
              <a:gd name="connsiteY45" fmla="*/ 591161 h 1068132"/>
              <a:gd name="connsiteX46" fmla="*/ 1726545 w 2121070"/>
              <a:gd name="connsiteY46" fmla="*/ 589667 h 1068132"/>
              <a:gd name="connsiteX47" fmla="*/ 1729050 w 2121070"/>
              <a:gd name="connsiteY47" fmla="*/ 587904 h 1068132"/>
              <a:gd name="connsiteX48" fmla="*/ 1839361 w 2121070"/>
              <a:gd name="connsiteY48" fmla="*/ 477019 h 1068132"/>
              <a:gd name="connsiteX49" fmla="*/ 1879585 w 2121070"/>
              <a:gd name="connsiteY49" fmla="*/ 436856 h 1068132"/>
              <a:gd name="connsiteX50" fmla="*/ 1880058 w 2121070"/>
              <a:gd name="connsiteY50" fmla="*/ 436110 h 1068132"/>
              <a:gd name="connsiteX51" fmla="*/ 1880991 w 2121070"/>
              <a:gd name="connsiteY51" fmla="*/ 435173 h 1068132"/>
              <a:gd name="connsiteX52" fmla="*/ 1987553 w 2121070"/>
              <a:gd name="connsiteY52" fmla="*/ 267033 h 1068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121070" h="1068132">
                <a:moveTo>
                  <a:pt x="2121069" y="267033"/>
                </a:moveTo>
                <a:lnTo>
                  <a:pt x="2121070" y="267033"/>
                </a:lnTo>
                <a:lnTo>
                  <a:pt x="1915664" y="0"/>
                </a:lnTo>
                <a:lnTo>
                  <a:pt x="1587003" y="267033"/>
                </a:lnTo>
                <a:lnTo>
                  <a:pt x="1720520" y="267033"/>
                </a:lnTo>
                <a:lnTo>
                  <a:pt x="1625460" y="418736"/>
                </a:lnTo>
                <a:lnTo>
                  <a:pt x="1583590" y="465145"/>
                </a:lnTo>
                <a:lnTo>
                  <a:pt x="1492940" y="558616"/>
                </a:lnTo>
                <a:lnTo>
                  <a:pt x="1431319" y="608425"/>
                </a:lnTo>
                <a:lnTo>
                  <a:pt x="1326149" y="685160"/>
                </a:lnTo>
                <a:lnTo>
                  <a:pt x="1250065" y="731651"/>
                </a:lnTo>
                <a:lnTo>
                  <a:pt x="1127844" y="796914"/>
                </a:lnTo>
                <a:lnTo>
                  <a:pt x="1041355" y="837258"/>
                </a:lnTo>
                <a:lnTo>
                  <a:pt x="899550" y="892584"/>
                </a:lnTo>
                <a:lnTo>
                  <a:pt x="808065" y="924759"/>
                </a:lnTo>
                <a:lnTo>
                  <a:pt x="637565" y="971533"/>
                </a:lnTo>
                <a:lnTo>
                  <a:pt x="553389" y="992969"/>
                </a:lnTo>
                <a:lnTo>
                  <a:pt x="280645" y="1040466"/>
                </a:lnTo>
                <a:lnTo>
                  <a:pt x="0" y="1063537"/>
                </a:lnTo>
                <a:lnTo>
                  <a:pt x="4075" y="1068132"/>
                </a:lnTo>
                <a:lnTo>
                  <a:pt x="108402" y="1068132"/>
                </a:lnTo>
                <a:lnTo>
                  <a:pt x="128393" y="1067669"/>
                </a:lnTo>
                <a:lnTo>
                  <a:pt x="148645" y="1067941"/>
                </a:lnTo>
                <a:lnTo>
                  <a:pt x="170842" y="1066684"/>
                </a:lnTo>
                <a:lnTo>
                  <a:pt x="272917" y="1064317"/>
                </a:lnTo>
                <a:cubicBezTo>
                  <a:pt x="327246" y="1061788"/>
                  <a:pt x="381031" y="1058018"/>
                  <a:pt x="434162" y="1053053"/>
                </a:cubicBezTo>
                <a:lnTo>
                  <a:pt x="449354" y="1050908"/>
                </a:lnTo>
                <a:lnTo>
                  <a:pt x="466286" y="1049949"/>
                </a:lnTo>
                <a:lnTo>
                  <a:pt x="623708" y="1026296"/>
                </a:lnTo>
                <a:lnTo>
                  <a:pt x="744262" y="1009279"/>
                </a:lnTo>
                <a:lnTo>
                  <a:pt x="756089" y="1006406"/>
                </a:lnTo>
                <a:lnTo>
                  <a:pt x="768997" y="1004467"/>
                </a:lnTo>
                <a:lnTo>
                  <a:pt x="916878" y="967349"/>
                </a:lnTo>
                <a:lnTo>
                  <a:pt x="1033553" y="939007"/>
                </a:lnTo>
                <a:lnTo>
                  <a:pt x="1042278" y="935873"/>
                </a:lnTo>
                <a:lnTo>
                  <a:pt x="1051703" y="933508"/>
                </a:lnTo>
                <a:lnTo>
                  <a:pt x="1190239" y="882733"/>
                </a:lnTo>
                <a:lnTo>
                  <a:pt x="1296882" y="844433"/>
                </a:lnTo>
                <a:lnTo>
                  <a:pt x="1302653" y="841533"/>
                </a:lnTo>
                <a:lnTo>
                  <a:pt x="1309331" y="839085"/>
                </a:lnTo>
                <a:lnTo>
                  <a:pt x="1440519" y="772260"/>
                </a:lnTo>
                <a:lnTo>
                  <a:pt x="1529097" y="727752"/>
                </a:lnTo>
                <a:lnTo>
                  <a:pt x="1532364" y="725475"/>
                </a:lnTo>
                <a:lnTo>
                  <a:pt x="1536805" y="723213"/>
                </a:lnTo>
                <a:lnTo>
                  <a:pt x="1659936" y="636549"/>
                </a:lnTo>
                <a:lnTo>
                  <a:pt x="1725049" y="591161"/>
                </a:lnTo>
                <a:lnTo>
                  <a:pt x="1726545" y="589667"/>
                </a:lnTo>
                <a:lnTo>
                  <a:pt x="1729050" y="587904"/>
                </a:lnTo>
                <a:lnTo>
                  <a:pt x="1839361" y="477019"/>
                </a:lnTo>
                <a:lnTo>
                  <a:pt x="1879585" y="436856"/>
                </a:lnTo>
                <a:lnTo>
                  <a:pt x="1880058" y="436110"/>
                </a:lnTo>
                <a:lnTo>
                  <a:pt x="1880991" y="435173"/>
                </a:lnTo>
                <a:cubicBezTo>
                  <a:pt x="1924357" y="381583"/>
                  <a:pt x="1960160" y="325424"/>
                  <a:pt x="1987553" y="267033"/>
                </a:cubicBezTo>
                <a:close/>
              </a:path>
            </a:pathLst>
          </a:cu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510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7" name="TextBox 87">
            <a:extLst>
              <a:ext uri="{FF2B5EF4-FFF2-40B4-BE49-F238E27FC236}">
                <a16:creationId xmlns:a16="http://schemas.microsoft.com/office/drawing/2014/main" id="{ED8350E5-852D-0740-8C49-E66A78DE563C}"/>
              </a:ext>
            </a:extLst>
          </p:cNvPr>
          <p:cNvSpPr txBox="1"/>
          <p:nvPr/>
        </p:nvSpPr>
        <p:spPr>
          <a:xfrm>
            <a:off x="20647938" y="5745653"/>
            <a:ext cx="1944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63525">
              <a:lnSpc>
                <a:spcPct val="150000"/>
              </a:lnSpc>
            </a:pPr>
            <a:r>
              <a:rPr lang="zh-CN" altLang="en-US" sz="1800" dirty="0">
                <a:solidFill>
                  <a:schemeClr val="tx1"/>
                </a:solidFill>
              </a:rPr>
              <a:t>项目提炼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263525">
              <a:lnSpc>
                <a:spcPct val="150000"/>
              </a:lnSpc>
            </a:pPr>
            <a:r>
              <a:rPr lang="zh-CN" altLang="en-US" sz="1800" dirty="0">
                <a:solidFill>
                  <a:schemeClr val="tx1"/>
                </a:solidFill>
              </a:rPr>
              <a:t>更新模块</a:t>
            </a:r>
            <a:endParaRPr lang="en-US" altLang="zh-CN" sz="1800" dirty="0">
              <a:solidFill>
                <a:schemeClr val="tx1"/>
              </a:solidFill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578AB4B4-1C2F-E84A-8925-0F688CCE74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55" b="4427"/>
          <a:stretch>
            <a:fillRect/>
          </a:stretch>
        </p:blipFill>
        <p:spPr>
          <a:xfrm>
            <a:off x="18511681" y="8223975"/>
            <a:ext cx="2978113" cy="1654966"/>
          </a:xfrm>
          <a:custGeom>
            <a:avLst/>
            <a:gdLst>
              <a:gd name="connsiteX0" fmla="*/ 1666974 w 2978113"/>
              <a:gd name="connsiteY0" fmla="*/ 0 h 1654966"/>
              <a:gd name="connsiteX1" fmla="*/ 1735662 w 2978113"/>
              <a:gd name="connsiteY1" fmla="*/ 0 h 1654966"/>
              <a:gd name="connsiteX2" fmla="*/ 1835124 w 2978113"/>
              <a:gd name="connsiteY2" fmla="*/ 1863 h 1654966"/>
              <a:gd name="connsiteX3" fmla="*/ 2974884 w 2978113"/>
              <a:gd name="connsiteY3" fmla="*/ 647582 h 1654966"/>
              <a:gd name="connsiteX4" fmla="*/ 1582346 w 2978113"/>
              <a:gd name="connsiteY4" fmla="*/ 1635112 h 1654966"/>
              <a:gd name="connsiteX5" fmla="*/ 12814 w 2978113"/>
              <a:gd name="connsiteY5" fmla="*/ 1088113 h 1654966"/>
              <a:gd name="connsiteX6" fmla="*/ 0 w 2978113"/>
              <a:gd name="connsiteY6" fmla="*/ 1028772 h 1654966"/>
              <a:gd name="connsiteX7" fmla="*/ 0 w 2978113"/>
              <a:gd name="connsiteY7" fmla="*/ 877344 h 1654966"/>
              <a:gd name="connsiteX8" fmla="*/ 5828 w 2978113"/>
              <a:gd name="connsiteY8" fmla="*/ 839907 h 1654966"/>
              <a:gd name="connsiteX9" fmla="*/ 1387710 w 2978113"/>
              <a:gd name="connsiteY9" fmla="*/ 18885 h 1654966"/>
              <a:gd name="connsiteX10" fmla="*/ 1540542 w 2978113"/>
              <a:gd name="connsiteY10" fmla="*/ 4713 h 1654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78113" h="1654966">
                <a:moveTo>
                  <a:pt x="1666974" y="0"/>
                </a:moveTo>
                <a:lnTo>
                  <a:pt x="1735662" y="0"/>
                </a:lnTo>
                <a:lnTo>
                  <a:pt x="1835124" y="1863"/>
                </a:lnTo>
                <a:cubicBezTo>
                  <a:pt x="2453918" y="31145"/>
                  <a:pt x="2931214" y="284956"/>
                  <a:pt x="2974884" y="647582"/>
                </a:cubicBezTo>
                <a:cubicBezTo>
                  <a:pt x="3028630" y="1093890"/>
                  <a:pt x="2405170" y="1536023"/>
                  <a:pt x="1582346" y="1635112"/>
                </a:cubicBezTo>
                <a:cubicBezTo>
                  <a:pt x="810946" y="1728008"/>
                  <a:pt x="138184" y="1486421"/>
                  <a:pt x="12814" y="1088113"/>
                </a:cubicBezTo>
                <a:lnTo>
                  <a:pt x="0" y="1028772"/>
                </a:lnTo>
                <a:lnTo>
                  <a:pt x="0" y="877344"/>
                </a:lnTo>
                <a:lnTo>
                  <a:pt x="5828" y="839907"/>
                </a:lnTo>
                <a:cubicBezTo>
                  <a:pt x="100406" y="454933"/>
                  <a:pt x="667740" y="105588"/>
                  <a:pt x="1387710" y="18885"/>
                </a:cubicBezTo>
                <a:cubicBezTo>
                  <a:pt x="1439136" y="12692"/>
                  <a:pt x="1490124" y="7985"/>
                  <a:pt x="1540542" y="4713"/>
                </a:cubicBezTo>
                <a:close/>
              </a:path>
            </a:pathLst>
          </a:custGeom>
          <a:effectLst>
            <a:softEdge rad="114300"/>
          </a:effectLst>
        </p:spPr>
      </p:pic>
      <p:sp>
        <p:nvSpPr>
          <p:cNvPr id="21" name="TextBox 87">
            <a:extLst>
              <a:ext uri="{FF2B5EF4-FFF2-40B4-BE49-F238E27FC236}">
                <a16:creationId xmlns:a16="http://schemas.microsoft.com/office/drawing/2014/main" id="{84920B72-31B6-E949-9A3B-B970EB0C1283}"/>
              </a:ext>
            </a:extLst>
          </p:cNvPr>
          <p:cNvSpPr txBox="1"/>
          <p:nvPr/>
        </p:nvSpPr>
        <p:spPr>
          <a:xfrm>
            <a:off x="19795989" y="9563243"/>
            <a:ext cx="20529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63525">
              <a:lnSpc>
                <a:spcPct val="150000"/>
              </a:lnSpc>
            </a:pPr>
            <a:r>
              <a:rPr lang="zh-CN" altLang="en-US" sz="2000" dirty="0">
                <a:solidFill>
                  <a:srgbClr val="FFC000"/>
                </a:solidFill>
              </a:rPr>
              <a:t>新标准化产品、模块生成</a:t>
            </a:r>
            <a:endParaRPr lang="en-US" altLang="zh-CN" sz="2000" dirty="0">
              <a:solidFill>
                <a:srgbClr val="FFC000"/>
              </a:solidFill>
            </a:endParaRPr>
          </a:p>
        </p:txBody>
      </p:sp>
      <p:sp>
        <p:nvSpPr>
          <p:cNvPr id="22" name="TextBox 87">
            <a:extLst>
              <a:ext uri="{FF2B5EF4-FFF2-40B4-BE49-F238E27FC236}">
                <a16:creationId xmlns:a16="http://schemas.microsoft.com/office/drawing/2014/main" id="{5F516168-909E-EA4D-9D12-4CC86BEA0E3E}"/>
              </a:ext>
            </a:extLst>
          </p:cNvPr>
          <p:cNvSpPr txBox="1"/>
          <p:nvPr/>
        </p:nvSpPr>
        <p:spPr>
          <a:xfrm>
            <a:off x="14207378" y="10985363"/>
            <a:ext cx="3025435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63525">
              <a:lnSpc>
                <a:spcPct val="150000"/>
              </a:lnSpc>
            </a:pPr>
            <a:r>
              <a:rPr lang="zh-CN" altLang="en-US" sz="1800" dirty="0">
                <a:solidFill>
                  <a:schemeClr val="tx1"/>
                </a:solidFill>
              </a:rPr>
              <a:t>线上标准化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263525">
              <a:lnSpc>
                <a:spcPct val="150000"/>
              </a:lnSpc>
            </a:pPr>
            <a:r>
              <a:rPr lang="zh-CN" altLang="en-US" sz="1800" dirty="0">
                <a:solidFill>
                  <a:schemeClr val="tx1"/>
                </a:solidFill>
              </a:rPr>
              <a:t>产品库更新</a:t>
            </a:r>
            <a:endParaRPr lang="en-US" altLang="zh-CN" sz="1800" dirty="0">
              <a:solidFill>
                <a:schemeClr val="tx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663B9A0-9089-5849-82C8-FFA5351BC5F7}"/>
              </a:ext>
            </a:extLst>
          </p:cNvPr>
          <p:cNvSpPr/>
          <p:nvPr/>
        </p:nvSpPr>
        <p:spPr>
          <a:xfrm>
            <a:off x="10393515" y="1665849"/>
            <a:ext cx="313419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融创</a:t>
            </a: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CAD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协同平台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整体规划（建筑）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337BE039-0121-1E41-BC93-829C9B3D378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8" t="25842" r="32021" b="24158"/>
          <a:stretch/>
        </p:blipFill>
        <p:spPr>
          <a:xfrm>
            <a:off x="18540547" y="5724464"/>
            <a:ext cx="535732" cy="49152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EB845CC7-9B84-304F-8EA2-F4FE717BD06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5" t="28666" r="10852" b="30666"/>
          <a:stretch/>
        </p:blipFill>
        <p:spPr>
          <a:xfrm>
            <a:off x="17913813" y="5241656"/>
            <a:ext cx="558610" cy="49653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5CD86E20-CD26-5A41-A0D5-BEC967A0BBB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77" t="26667" r="31635" b="24000"/>
          <a:stretch/>
        </p:blipFill>
        <p:spPr>
          <a:xfrm>
            <a:off x="18601697" y="6473286"/>
            <a:ext cx="511500" cy="471892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08B5E764-2F31-B140-894B-4C5453287A8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6" t="26000" r="33519" b="25333"/>
          <a:stretch/>
        </p:blipFill>
        <p:spPr>
          <a:xfrm>
            <a:off x="17179519" y="4599101"/>
            <a:ext cx="524762" cy="47522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AF2A94ED-8800-324E-AB70-DBABF55A577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3" t="25333" r="33990" b="23333"/>
          <a:stretch/>
        </p:blipFill>
        <p:spPr>
          <a:xfrm>
            <a:off x="17884596" y="7176776"/>
            <a:ext cx="515344" cy="485706"/>
          </a:xfrm>
          <a:prstGeom prst="rect">
            <a:avLst/>
          </a:prstGeom>
        </p:spPr>
      </p:pic>
      <p:sp>
        <p:nvSpPr>
          <p:cNvPr id="30" name="任意多边形 20">
            <a:extLst>
              <a:ext uri="{FF2B5EF4-FFF2-40B4-BE49-F238E27FC236}">
                <a16:creationId xmlns:a16="http://schemas.microsoft.com/office/drawing/2014/main" id="{EF1739A4-DBFF-9543-BE98-14E012CE730E}"/>
              </a:ext>
            </a:extLst>
          </p:cNvPr>
          <p:cNvSpPr/>
          <p:nvPr/>
        </p:nvSpPr>
        <p:spPr bwMode="auto">
          <a:xfrm>
            <a:off x="13041923" y="3863731"/>
            <a:ext cx="5537200" cy="2095500"/>
          </a:xfrm>
          <a:custGeom>
            <a:avLst/>
            <a:gdLst>
              <a:gd name="connsiteX0" fmla="*/ 0 w 5537200"/>
              <a:gd name="connsiteY0" fmla="*/ 0 h 2095500"/>
              <a:gd name="connsiteX1" fmla="*/ 381000 w 5537200"/>
              <a:gd name="connsiteY1" fmla="*/ 0 h 2095500"/>
              <a:gd name="connsiteX2" fmla="*/ 2476500 w 5537200"/>
              <a:gd name="connsiteY2" fmla="*/ 2095500 h 2095500"/>
              <a:gd name="connsiteX3" fmla="*/ 5537200 w 5537200"/>
              <a:gd name="connsiteY3" fmla="*/ 2095500 h 20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7200" h="2095500">
                <a:moveTo>
                  <a:pt x="0" y="0"/>
                </a:moveTo>
                <a:lnTo>
                  <a:pt x="381000" y="0"/>
                </a:lnTo>
                <a:lnTo>
                  <a:pt x="2476500" y="2095500"/>
                </a:lnTo>
                <a:lnTo>
                  <a:pt x="5537200" y="2095500"/>
                </a:lnTo>
              </a:path>
            </a:pathLst>
          </a:custGeom>
          <a:noFill/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510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1" name="任意多边形 24">
            <a:extLst>
              <a:ext uri="{FF2B5EF4-FFF2-40B4-BE49-F238E27FC236}">
                <a16:creationId xmlns:a16="http://schemas.microsoft.com/office/drawing/2014/main" id="{1C96C51F-962B-174E-9F28-7D2E76ABB0E1}"/>
              </a:ext>
            </a:extLst>
          </p:cNvPr>
          <p:cNvSpPr/>
          <p:nvPr/>
        </p:nvSpPr>
        <p:spPr bwMode="auto">
          <a:xfrm>
            <a:off x="12998912" y="4778131"/>
            <a:ext cx="4221311" cy="1648526"/>
          </a:xfrm>
          <a:custGeom>
            <a:avLst/>
            <a:gdLst>
              <a:gd name="connsiteX0" fmla="*/ 0 w 4140200"/>
              <a:gd name="connsiteY0" fmla="*/ 1930400 h 1930400"/>
              <a:gd name="connsiteX1" fmla="*/ 457200 w 4140200"/>
              <a:gd name="connsiteY1" fmla="*/ 1930400 h 1930400"/>
              <a:gd name="connsiteX2" fmla="*/ 2387600 w 4140200"/>
              <a:gd name="connsiteY2" fmla="*/ 0 h 1930400"/>
              <a:gd name="connsiteX3" fmla="*/ 4140200 w 4140200"/>
              <a:gd name="connsiteY3" fmla="*/ 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0200" h="1930400">
                <a:moveTo>
                  <a:pt x="0" y="1930400"/>
                </a:moveTo>
                <a:lnTo>
                  <a:pt x="457200" y="1930400"/>
                </a:lnTo>
                <a:lnTo>
                  <a:pt x="2387600" y="0"/>
                </a:lnTo>
                <a:lnTo>
                  <a:pt x="4140200" y="0"/>
                </a:lnTo>
              </a:path>
            </a:pathLst>
          </a:custGeom>
          <a:noFill/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510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2" name="TextBox 87">
            <a:extLst>
              <a:ext uri="{FF2B5EF4-FFF2-40B4-BE49-F238E27FC236}">
                <a16:creationId xmlns:a16="http://schemas.microsoft.com/office/drawing/2014/main" id="{D78976DA-5592-524E-8631-F82ECCC82387}"/>
              </a:ext>
            </a:extLst>
          </p:cNvPr>
          <p:cNvSpPr txBox="1"/>
          <p:nvPr/>
        </p:nvSpPr>
        <p:spPr>
          <a:xfrm>
            <a:off x="9367558" y="8013742"/>
            <a:ext cx="1725206" cy="1015663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FFC000"/>
                </a:solidFill>
              </a:rPr>
              <a:t>CAD</a:t>
            </a:r>
            <a:r>
              <a:rPr lang="zh-CN" altLang="en-US" sz="2000" dirty="0">
                <a:solidFill>
                  <a:srgbClr val="FFC000"/>
                </a:solidFill>
              </a:rPr>
              <a:t>供方</a:t>
            </a:r>
            <a:endParaRPr lang="en-US" altLang="zh-CN" sz="2000" dirty="0">
              <a:solidFill>
                <a:srgbClr val="FFC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FC000"/>
                </a:solidFill>
              </a:rPr>
              <a:t>绘图工作界面</a:t>
            </a:r>
            <a:endParaRPr lang="en-US" altLang="zh-CN" sz="2000" dirty="0">
              <a:solidFill>
                <a:srgbClr val="FFC000"/>
              </a:solidFill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6FF28D8F-E585-BA47-BDDC-F8262C735A97}"/>
              </a:ext>
            </a:extLst>
          </p:cNvPr>
          <p:cNvGrpSpPr/>
          <p:nvPr/>
        </p:nvGrpSpPr>
        <p:grpSpPr>
          <a:xfrm>
            <a:off x="11093250" y="3246414"/>
            <a:ext cx="1784945" cy="8980211"/>
            <a:chOff x="10319527" y="1605183"/>
            <a:chExt cx="1784945" cy="8980211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F8A739DF-DD8D-734A-9E79-AAA8A25145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6" r="3665" b="11636"/>
            <a:stretch/>
          </p:blipFill>
          <p:spPr>
            <a:xfrm>
              <a:off x="10319527" y="1605183"/>
              <a:ext cx="1784945" cy="8980211"/>
            </a:xfrm>
            <a:prstGeom prst="rect">
              <a:avLst/>
            </a:prstGeom>
          </p:spPr>
        </p:pic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2CFEB2E6-9477-954B-A879-E08D74B54AE9}"/>
                </a:ext>
              </a:extLst>
            </p:cNvPr>
            <p:cNvGrpSpPr/>
            <p:nvPr/>
          </p:nvGrpSpPr>
          <p:grpSpPr>
            <a:xfrm>
              <a:off x="10359697" y="1937042"/>
              <a:ext cx="583956" cy="8616416"/>
              <a:chOff x="10359697" y="1937042"/>
              <a:chExt cx="583956" cy="8616416"/>
            </a:xfrm>
          </p:grpSpPr>
          <p:pic>
            <p:nvPicPr>
              <p:cNvPr id="36" name="图片 35">
                <a:extLst>
                  <a:ext uri="{FF2B5EF4-FFF2-40B4-BE49-F238E27FC236}">
                    <a16:creationId xmlns:a16="http://schemas.microsoft.com/office/drawing/2014/main" id="{46F879CD-AF45-AE49-BD50-DA744BED65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308" t="25842" r="32021" b="24158"/>
              <a:stretch/>
            </p:blipFill>
            <p:spPr>
              <a:xfrm>
                <a:off x="10494053" y="1937042"/>
                <a:ext cx="402633" cy="369410"/>
              </a:xfrm>
              <a:prstGeom prst="rect">
                <a:avLst/>
              </a:prstGeom>
            </p:spPr>
          </p:pic>
          <p:pic>
            <p:nvPicPr>
              <p:cNvPr id="37" name="图片 36">
                <a:extLst>
                  <a:ext uri="{FF2B5EF4-FFF2-40B4-BE49-F238E27FC236}">
                    <a16:creationId xmlns:a16="http://schemas.microsoft.com/office/drawing/2014/main" id="{687FC5FA-3F3B-774F-9597-D23EA811FB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693" t="25333" r="33990" b="23333"/>
              <a:stretch/>
            </p:blipFill>
            <p:spPr>
              <a:xfrm>
                <a:off x="10538570" y="8998689"/>
                <a:ext cx="366522" cy="345443"/>
              </a:xfrm>
              <a:prstGeom prst="rect">
                <a:avLst/>
              </a:prstGeom>
            </p:spPr>
          </p:pic>
          <p:pic>
            <p:nvPicPr>
              <p:cNvPr id="38" name="图片 37">
                <a:extLst>
                  <a:ext uri="{FF2B5EF4-FFF2-40B4-BE49-F238E27FC236}">
                    <a16:creationId xmlns:a16="http://schemas.microsoft.com/office/drawing/2014/main" id="{F0FB6806-636C-874A-B46E-6F0E277986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245" t="28666" r="10852" b="30666"/>
              <a:stretch/>
            </p:blipFill>
            <p:spPr>
              <a:xfrm>
                <a:off x="10519591" y="5907546"/>
                <a:ext cx="424062" cy="376935"/>
              </a:xfrm>
              <a:prstGeom prst="rect">
                <a:avLst/>
              </a:prstGeom>
            </p:spPr>
          </p:pic>
          <p:pic>
            <p:nvPicPr>
              <p:cNvPr id="39" name="图片 38">
                <a:extLst>
                  <a:ext uri="{FF2B5EF4-FFF2-40B4-BE49-F238E27FC236}">
                    <a16:creationId xmlns:a16="http://schemas.microsoft.com/office/drawing/2014/main" id="{6B04BB7A-41D2-F24F-B194-B77DDFC615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577" t="26667" r="31635" b="24000"/>
              <a:stretch/>
            </p:blipFill>
            <p:spPr>
              <a:xfrm>
                <a:off x="10513033" y="3136900"/>
                <a:ext cx="396267" cy="365582"/>
              </a:xfrm>
              <a:prstGeom prst="rect">
                <a:avLst/>
              </a:prstGeom>
            </p:spPr>
          </p:pic>
          <p:pic>
            <p:nvPicPr>
              <p:cNvPr id="40" name="图片 39">
                <a:extLst>
                  <a:ext uri="{FF2B5EF4-FFF2-40B4-BE49-F238E27FC236}">
                    <a16:creationId xmlns:a16="http://schemas.microsoft.com/office/drawing/2014/main" id="{ED30C2B7-C1DE-3045-979A-AF30EDAD47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636" t="26000" r="33519" b="25333"/>
              <a:stretch/>
            </p:blipFill>
            <p:spPr>
              <a:xfrm>
                <a:off x="10532793" y="4524851"/>
                <a:ext cx="393108" cy="356001"/>
              </a:xfrm>
              <a:prstGeom prst="rect">
                <a:avLst/>
              </a:prstGeom>
            </p:spPr>
          </p:pic>
          <p:pic>
            <p:nvPicPr>
              <p:cNvPr id="41" name="图片 40">
                <a:extLst>
                  <a:ext uri="{FF2B5EF4-FFF2-40B4-BE49-F238E27FC236}">
                    <a16:creationId xmlns:a16="http://schemas.microsoft.com/office/drawing/2014/main" id="{C409CAFF-48DC-3A49-A6A6-24387E6525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693" t="25333" r="30693" b="22666"/>
              <a:stretch/>
            </p:blipFill>
            <p:spPr>
              <a:xfrm>
                <a:off x="10519591" y="10194757"/>
                <a:ext cx="377096" cy="358701"/>
              </a:xfrm>
              <a:prstGeom prst="rect">
                <a:avLst/>
              </a:prstGeom>
            </p:spPr>
          </p:pic>
          <p:pic>
            <p:nvPicPr>
              <p:cNvPr id="42" name="图片 41">
                <a:extLst>
                  <a:ext uri="{FF2B5EF4-FFF2-40B4-BE49-F238E27FC236}">
                    <a16:creationId xmlns:a16="http://schemas.microsoft.com/office/drawing/2014/main" id="{630BE6F1-F590-4448-9E19-F20E67B0FA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359697" y="6370367"/>
                <a:ext cx="357167" cy="265891"/>
              </a:xfrm>
              <a:prstGeom prst="rect">
                <a:avLst/>
              </a:prstGeom>
            </p:spPr>
          </p:pic>
          <p:pic>
            <p:nvPicPr>
              <p:cNvPr id="43" name="图片 42">
                <a:extLst>
                  <a:ext uri="{FF2B5EF4-FFF2-40B4-BE49-F238E27FC236}">
                    <a16:creationId xmlns:a16="http://schemas.microsoft.com/office/drawing/2014/main" id="{8605590A-B528-2044-AE95-282C93A022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646390" y="6371814"/>
                <a:ext cx="243380" cy="230570"/>
              </a:xfrm>
              <a:prstGeom prst="rect">
                <a:avLst/>
              </a:prstGeom>
            </p:spPr>
          </p:pic>
        </p:grpSp>
      </p:grpSp>
      <p:sp>
        <p:nvSpPr>
          <p:cNvPr id="58" name="任意多边形 4">
            <a:extLst>
              <a:ext uri="{FF2B5EF4-FFF2-40B4-BE49-F238E27FC236}">
                <a16:creationId xmlns:a16="http://schemas.microsoft.com/office/drawing/2014/main" id="{3EB4A6BA-5528-4440-BE56-C0B6DC816E8D}"/>
              </a:ext>
            </a:extLst>
          </p:cNvPr>
          <p:cNvSpPr/>
          <p:nvPr/>
        </p:nvSpPr>
        <p:spPr bwMode="auto">
          <a:xfrm>
            <a:off x="12959306" y="5029324"/>
            <a:ext cx="5630779" cy="1665170"/>
          </a:xfrm>
          <a:custGeom>
            <a:avLst/>
            <a:gdLst>
              <a:gd name="connsiteX0" fmla="*/ 0 w 5630779"/>
              <a:gd name="connsiteY0" fmla="*/ 0 h 1665170"/>
              <a:gd name="connsiteX1" fmla="*/ 452388 w 5630779"/>
              <a:gd name="connsiteY1" fmla="*/ 0 h 1665170"/>
              <a:gd name="connsiteX2" fmla="*/ 2136809 w 5630779"/>
              <a:gd name="connsiteY2" fmla="*/ 1665170 h 1665170"/>
              <a:gd name="connsiteX3" fmla="*/ 5630779 w 5630779"/>
              <a:gd name="connsiteY3" fmla="*/ 1665170 h 1665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30779" h="1665170">
                <a:moveTo>
                  <a:pt x="0" y="0"/>
                </a:moveTo>
                <a:lnTo>
                  <a:pt x="452388" y="0"/>
                </a:lnTo>
                <a:lnTo>
                  <a:pt x="2136809" y="1665170"/>
                </a:lnTo>
                <a:lnTo>
                  <a:pt x="5630779" y="1665170"/>
                </a:lnTo>
              </a:path>
            </a:pathLst>
          </a:custGeom>
          <a:noFill/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510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9" name="任意多边形 42">
            <a:extLst>
              <a:ext uri="{FF2B5EF4-FFF2-40B4-BE49-F238E27FC236}">
                <a16:creationId xmlns:a16="http://schemas.microsoft.com/office/drawing/2014/main" id="{C2B7401C-628D-6F4C-B298-A0FC895BB1FD}"/>
              </a:ext>
            </a:extLst>
          </p:cNvPr>
          <p:cNvSpPr/>
          <p:nvPr/>
        </p:nvSpPr>
        <p:spPr bwMode="auto">
          <a:xfrm rot="9897318" flipV="1">
            <a:off x="12405154" y="8587523"/>
            <a:ext cx="5410619" cy="2288018"/>
          </a:xfrm>
          <a:custGeom>
            <a:avLst/>
            <a:gdLst>
              <a:gd name="connsiteX0" fmla="*/ 2121069 w 2121070"/>
              <a:gd name="connsiteY0" fmla="*/ 267033 h 1068132"/>
              <a:gd name="connsiteX1" fmla="*/ 2121070 w 2121070"/>
              <a:gd name="connsiteY1" fmla="*/ 267033 h 1068132"/>
              <a:gd name="connsiteX2" fmla="*/ 1915664 w 2121070"/>
              <a:gd name="connsiteY2" fmla="*/ 0 h 1068132"/>
              <a:gd name="connsiteX3" fmla="*/ 1587003 w 2121070"/>
              <a:gd name="connsiteY3" fmla="*/ 267033 h 1068132"/>
              <a:gd name="connsiteX4" fmla="*/ 1720520 w 2121070"/>
              <a:gd name="connsiteY4" fmla="*/ 267033 h 1068132"/>
              <a:gd name="connsiteX5" fmla="*/ 1625460 w 2121070"/>
              <a:gd name="connsiteY5" fmla="*/ 418736 h 1068132"/>
              <a:gd name="connsiteX6" fmla="*/ 1583590 w 2121070"/>
              <a:gd name="connsiteY6" fmla="*/ 465145 h 1068132"/>
              <a:gd name="connsiteX7" fmla="*/ 1492940 w 2121070"/>
              <a:gd name="connsiteY7" fmla="*/ 558616 h 1068132"/>
              <a:gd name="connsiteX8" fmla="*/ 1431319 w 2121070"/>
              <a:gd name="connsiteY8" fmla="*/ 608425 h 1068132"/>
              <a:gd name="connsiteX9" fmla="*/ 1326149 w 2121070"/>
              <a:gd name="connsiteY9" fmla="*/ 685160 h 1068132"/>
              <a:gd name="connsiteX10" fmla="*/ 1250065 w 2121070"/>
              <a:gd name="connsiteY10" fmla="*/ 731651 h 1068132"/>
              <a:gd name="connsiteX11" fmla="*/ 1127844 w 2121070"/>
              <a:gd name="connsiteY11" fmla="*/ 796914 h 1068132"/>
              <a:gd name="connsiteX12" fmla="*/ 1041355 w 2121070"/>
              <a:gd name="connsiteY12" fmla="*/ 837258 h 1068132"/>
              <a:gd name="connsiteX13" fmla="*/ 899550 w 2121070"/>
              <a:gd name="connsiteY13" fmla="*/ 892584 h 1068132"/>
              <a:gd name="connsiteX14" fmla="*/ 808065 w 2121070"/>
              <a:gd name="connsiteY14" fmla="*/ 924759 h 1068132"/>
              <a:gd name="connsiteX15" fmla="*/ 637565 w 2121070"/>
              <a:gd name="connsiteY15" fmla="*/ 971533 h 1068132"/>
              <a:gd name="connsiteX16" fmla="*/ 553389 w 2121070"/>
              <a:gd name="connsiteY16" fmla="*/ 992969 h 1068132"/>
              <a:gd name="connsiteX17" fmla="*/ 280645 w 2121070"/>
              <a:gd name="connsiteY17" fmla="*/ 1040466 h 1068132"/>
              <a:gd name="connsiteX18" fmla="*/ 0 w 2121070"/>
              <a:gd name="connsiteY18" fmla="*/ 1063537 h 1068132"/>
              <a:gd name="connsiteX19" fmla="*/ 4075 w 2121070"/>
              <a:gd name="connsiteY19" fmla="*/ 1068132 h 1068132"/>
              <a:gd name="connsiteX20" fmla="*/ 108402 w 2121070"/>
              <a:gd name="connsiteY20" fmla="*/ 1068132 h 1068132"/>
              <a:gd name="connsiteX21" fmla="*/ 128393 w 2121070"/>
              <a:gd name="connsiteY21" fmla="*/ 1067669 h 1068132"/>
              <a:gd name="connsiteX22" fmla="*/ 148645 w 2121070"/>
              <a:gd name="connsiteY22" fmla="*/ 1067941 h 1068132"/>
              <a:gd name="connsiteX23" fmla="*/ 170842 w 2121070"/>
              <a:gd name="connsiteY23" fmla="*/ 1066684 h 1068132"/>
              <a:gd name="connsiteX24" fmla="*/ 272917 w 2121070"/>
              <a:gd name="connsiteY24" fmla="*/ 1064317 h 1068132"/>
              <a:gd name="connsiteX25" fmla="*/ 434162 w 2121070"/>
              <a:gd name="connsiteY25" fmla="*/ 1053053 h 1068132"/>
              <a:gd name="connsiteX26" fmla="*/ 449354 w 2121070"/>
              <a:gd name="connsiteY26" fmla="*/ 1050908 h 1068132"/>
              <a:gd name="connsiteX27" fmla="*/ 466286 w 2121070"/>
              <a:gd name="connsiteY27" fmla="*/ 1049949 h 1068132"/>
              <a:gd name="connsiteX28" fmla="*/ 623708 w 2121070"/>
              <a:gd name="connsiteY28" fmla="*/ 1026296 h 1068132"/>
              <a:gd name="connsiteX29" fmla="*/ 744262 w 2121070"/>
              <a:gd name="connsiteY29" fmla="*/ 1009279 h 1068132"/>
              <a:gd name="connsiteX30" fmla="*/ 756089 w 2121070"/>
              <a:gd name="connsiteY30" fmla="*/ 1006406 h 1068132"/>
              <a:gd name="connsiteX31" fmla="*/ 768997 w 2121070"/>
              <a:gd name="connsiteY31" fmla="*/ 1004467 h 1068132"/>
              <a:gd name="connsiteX32" fmla="*/ 916878 w 2121070"/>
              <a:gd name="connsiteY32" fmla="*/ 967349 h 1068132"/>
              <a:gd name="connsiteX33" fmla="*/ 1033553 w 2121070"/>
              <a:gd name="connsiteY33" fmla="*/ 939007 h 1068132"/>
              <a:gd name="connsiteX34" fmla="*/ 1042278 w 2121070"/>
              <a:gd name="connsiteY34" fmla="*/ 935873 h 1068132"/>
              <a:gd name="connsiteX35" fmla="*/ 1051703 w 2121070"/>
              <a:gd name="connsiteY35" fmla="*/ 933508 h 1068132"/>
              <a:gd name="connsiteX36" fmla="*/ 1190239 w 2121070"/>
              <a:gd name="connsiteY36" fmla="*/ 882733 h 1068132"/>
              <a:gd name="connsiteX37" fmla="*/ 1296882 w 2121070"/>
              <a:gd name="connsiteY37" fmla="*/ 844433 h 1068132"/>
              <a:gd name="connsiteX38" fmla="*/ 1302653 w 2121070"/>
              <a:gd name="connsiteY38" fmla="*/ 841533 h 1068132"/>
              <a:gd name="connsiteX39" fmla="*/ 1309331 w 2121070"/>
              <a:gd name="connsiteY39" fmla="*/ 839085 h 1068132"/>
              <a:gd name="connsiteX40" fmla="*/ 1440519 w 2121070"/>
              <a:gd name="connsiteY40" fmla="*/ 772260 h 1068132"/>
              <a:gd name="connsiteX41" fmla="*/ 1529097 w 2121070"/>
              <a:gd name="connsiteY41" fmla="*/ 727752 h 1068132"/>
              <a:gd name="connsiteX42" fmla="*/ 1532364 w 2121070"/>
              <a:gd name="connsiteY42" fmla="*/ 725475 h 1068132"/>
              <a:gd name="connsiteX43" fmla="*/ 1536805 w 2121070"/>
              <a:gd name="connsiteY43" fmla="*/ 723213 h 1068132"/>
              <a:gd name="connsiteX44" fmla="*/ 1659936 w 2121070"/>
              <a:gd name="connsiteY44" fmla="*/ 636549 h 1068132"/>
              <a:gd name="connsiteX45" fmla="*/ 1725049 w 2121070"/>
              <a:gd name="connsiteY45" fmla="*/ 591161 h 1068132"/>
              <a:gd name="connsiteX46" fmla="*/ 1726545 w 2121070"/>
              <a:gd name="connsiteY46" fmla="*/ 589667 h 1068132"/>
              <a:gd name="connsiteX47" fmla="*/ 1729050 w 2121070"/>
              <a:gd name="connsiteY47" fmla="*/ 587904 h 1068132"/>
              <a:gd name="connsiteX48" fmla="*/ 1839361 w 2121070"/>
              <a:gd name="connsiteY48" fmla="*/ 477019 h 1068132"/>
              <a:gd name="connsiteX49" fmla="*/ 1879585 w 2121070"/>
              <a:gd name="connsiteY49" fmla="*/ 436856 h 1068132"/>
              <a:gd name="connsiteX50" fmla="*/ 1880058 w 2121070"/>
              <a:gd name="connsiteY50" fmla="*/ 436110 h 1068132"/>
              <a:gd name="connsiteX51" fmla="*/ 1880991 w 2121070"/>
              <a:gd name="connsiteY51" fmla="*/ 435173 h 1068132"/>
              <a:gd name="connsiteX52" fmla="*/ 1987553 w 2121070"/>
              <a:gd name="connsiteY52" fmla="*/ 267033 h 1068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121070" h="1068132">
                <a:moveTo>
                  <a:pt x="2121069" y="267033"/>
                </a:moveTo>
                <a:lnTo>
                  <a:pt x="2121070" y="267033"/>
                </a:lnTo>
                <a:lnTo>
                  <a:pt x="1915664" y="0"/>
                </a:lnTo>
                <a:lnTo>
                  <a:pt x="1587003" y="267033"/>
                </a:lnTo>
                <a:lnTo>
                  <a:pt x="1720520" y="267033"/>
                </a:lnTo>
                <a:lnTo>
                  <a:pt x="1625460" y="418736"/>
                </a:lnTo>
                <a:lnTo>
                  <a:pt x="1583590" y="465145"/>
                </a:lnTo>
                <a:lnTo>
                  <a:pt x="1492940" y="558616"/>
                </a:lnTo>
                <a:lnTo>
                  <a:pt x="1431319" y="608425"/>
                </a:lnTo>
                <a:lnTo>
                  <a:pt x="1326149" y="685160"/>
                </a:lnTo>
                <a:lnTo>
                  <a:pt x="1250065" y="731651"/>
                </a:lnTo>
                <a:lnTo>
                  <a:pt x="1127844" y="796914"/>
                </a:lnTo>
                <a:lnTo>
                  <a:pt x="1041355" y="837258"/>
                </a:lnTo>
                <a:lnTo>
                  <a:pt x="899550" y="892584"/>
                </a:lnTo>
                <a:lnTo>
                  <a:pt x="808065" y="924759"/>
                </a:lnTo>
                <a:lnTo>
                  <a:pt x="637565" y="971533"/>
                </a:lnTo>
                <a:lnTo>
                  <a:pt x="553389" y="992969"/>
                </a:lnTo>
                <a:lnTo>
                  <a:pt x="280645" y="1040466"/>
                </a:lnTo>
                <a:lnTo>
                  <a:pt x="0" y="1063537"/>
                </a:lnTo>
                <a:lnTo>
                  <a:pt x="4075" y="1068132"/>
                </a:lnTo>
                <a:lnTo>
                  <a:pt x="108402" y="1068132"/>
                </a:lnTo>
                <a:lnTo>
                  <a:pt x="128393" y="1067669"/>
                </a:lnTo>
                <a:lnTo>
                  <a:pt x="148645" y="1067941"/>
                </a:lnTo>
                <a:lnTo>
                  <a:pt x="170842" y="1066684"/>
                </a:lnTo>
                <a:lnTo>
                  <a:pt x="272917" y="1064317"/>
                </a:lnTo>
                <a:cubicBezTo>
                  <a:pt x="327246" y="1061788"/>
                  <a:pt x="381031" y="1058018"/>
                  <a:pt x="434162" y="1053053"/>
                </a:cubicBezTo>
                <a:lnTo>
                  <a:pt x="449354" y="1050908"/>
                </a:lnTo>
                <a:lnTo>
                  <a:pt x="466286" y="1049949"/>
                </a:lnTo>
                <a:lnTo>
                  <a:pt x="623708" y="1026296"/>
                </a:lnTo>
                <a:lnTo>
                  <a:pt x="744262" y="1009279"/>
                </a:lnTo>
                <a:lnTo>
                  <a:pt x="756089" y="1006406"/>
                </a:lnTo>
                <a:lnTo>
                  <a:pt x="768997" y="1004467"/>
                </a:lnTo>
                <a:lnTo>
                  <a:pt x="916878" y="967349"/>
                </a:lnTo>
                <a:lnTo>
                  <a:pt x="1033553" y="939007"/>
                </a:lnTo>
                <a:lnTo>
                  <a:pt x="1042278" y="935873"/>
                </a:lnTo>
                <a:lnTo>
                  <a:pt x="1051703" y="933508"/>
                </a:lnTo>
                <a:lnTo>
                  <a:pt x="1190239" y="882733"/>
                </a:lnTo>
                <a:lnTo>
                  <a:pt x="1296882" y="844433"/>
                </a:lnTo>
                <a:lnTo>
                  <a:pt x="1302653" y="841533"/>
                </a:lnTo>
                <a:lnTo>
                  <a:pt x="1309331" y="839085"/>
                </a:lnTo>
                <a:lnTo>
                  <a:pt x="1440519" y="772260"/>
                </a:lnTo>
                <a:lnTo>
                  <a:pt x="1529097" y="727752"/>
                </a:lnTo>
                <a:lnTo>
                  <a:pt x="1532364" y="725475"/>
                </a:lnTo>
                <a:lnTo>
                  <a:pt x="1536805" y="723213"/>
                </a:lnTo>
                <a:lnTo>
                  <a:pt x="1659936" y="636549"/>
                </a:lnTo>
                <a:lnTo>
                  <a:pt x="1725049" y="591161"/>
                </a:lnTo>
                <a:lnTo>
                  <a:pt x="1726545" y="589667"/>
                </a:lnTo>
                <a:lnTo>
                  <a:pt x="1729050" y="587904"/>
                </a:lnTo>
                <a:lnTo>
                  <a:pt x="1839361" y="477019"/>
                </a:lnTo>
                <a:lnTo>
                  <a:pt x="1879585" y="436856"/>
                </a:lnTo>
                <a:lnTo>
                  <a:pt x="1880058" y="436110"/>
                </a:lnTo>
                <a:lnTo>
                  <a:pt x="1880991" y="435173"/>
                </a:lnTo>
                <a:cubicBezTo>
                  <a:pt x="1924357" y="381583"/>
                  <a:pt x="1960160" y="325424"/>
                  <a:pt x="1987553" y="267033"/>
                </a:cubicBezTo>
                <a:close/>
              </a:path>
            </a:pathLst>
          </a:cu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510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CDE33062-4583-024A-A338-BA4BE92B4DB3}"/>
              </a:ext>
            </a:extLst>
          </p:cNvPr>
          <p:cNvSpPr/>
          <p:nvPr/>
        </p:nvSpPr>
        <p:spPr bwMode="auto">
          <a:xfrm>
            <a:off x="11639970" y="6626175"/>
            <a:ext cx="1065284" cy="955188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510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DD682D50-6F05-BB4A-B481-7EB85A72651C}"/>
              </a:ext>
            </a:extLst>
          </p:cNvPr>
          <p:cNvSpPr/>
          <p:nvPr/>
        </p:nvSpPr>
        <p:spPr bwMode="auto">
          <a:xfrm>
            <a:off x="11664575" y="9274216"/>
            <a:ext cx="1065284" cy="260816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510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D0904710-D5CF-464A-B391-F850CEDD513D}"/>
              </a:ext>
            </a:extLst>
          </p:cNvPr>
          <p:cNvSpPr/>
          <p:nvPr/>
        </p:nvSpPr>
        <p:spPr bwMode="auto">
          <a:xfrm>
            <a:off x="11656299" y="9748526"/>
            <a:ext cx="1065284" cy="260816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510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503241D9-D4A5-974C-845C-4EE7CC6FA126}"/>
              </a:ext>
            </a:extLst>
          </p:cNvPr>
          <p:cNvSpPr/>
          <p:nvPr/>
        </p:nvSpPr>
        <p:spPr bwMode="auto">
          <a:xfrm>
            <a:off x="11660447" y="11052293"/>
            <a:ext cx="1065284" cy="676860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510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3663B9A0-9089-5849-82C8-FFA5351BC5F7}"/>
              </a:ext>
            </a:extLst>
          </p:cNvPr>
          <p:cNvSpPr/>
          <p:nvPr/>
        </p:nvSpPr>
        <p:spPr>
          <a:xfrm>
            <a:off x="323303" y="10036791"/>
            <a:ext cx="313419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融创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CAD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协同平台</a:t>
            </a:r>
            <a:endParaRPr lang="en-US" alt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整体规划（快建）</a:t>
            </a:r>
            <a:endParaRPr lang="en-US" alt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339923" y="3097273"/>
            <a:ext cx="3134191" cy="2515804"/>
            <a:chOff x="6123631" y="4193428"/>
            <a:chExt cx="3134191" cy="2515804"/>
          </a:xfrm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3663B9A0-9089-5849-82C8-FFA5351BC5F7}"/>
                </a:ext>
              </a:extLst>
            </p:cNvPr>
            <p:cNvSpPr/>
            <p:nvPr/>
          </p:nvSpPr>
          <p:spPr>
            <a:xfrm>
              <a:off x="6123631" y="4193428"/>
              <a:ext cx="3134191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融创</a:t>
              </a:r>
              <a:r>
                <a:rPr lang="en-US" altLang="zh-CN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CAD</a:t>
              </a:r>
              <a:r>
                <a:rPr lang="zh-CN" alt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协同平台</a:t>
              </a:r>
              <a:endPara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整体规划（景观）</a:t>
              </a:r>
              <a:endPara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3663B9A0-9089-5849-82C8-FFA5351BC5F7}"/>
                </a:ext>
              </a:extLst>
            </p:cNvPr>
            <p:cNvSpPr/>
            <p:nvPr/>
          </p:nvSpPr>
          <p:spPr>
            <a:xfrm>
              <a:off x="6997041" y="4847184"/>
              <a:ext cx="1659429" cy="1862048"/>
            </a:xfrm>
            <a:prstGeom prst="rect">
              <a:avLst/>
            </a:prstGeom>
            <a:effectLst>
              <a:glow rad="622300">
                <a:schemeClr val="accent1">
                  <a:alpha val="40000"/>
                </a:schemeClr>
              </a:glow>
              <a:outerShdw blurRad="114300" dist="1778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zh-CN" altLang="en-US" sz="11500" b="1" dirty="0">
                  <a:solidFill>
                    <a:srgbClr val="FE8D1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？</a:t>
              </a:r>
              <a:endParaRPr lang="en-US" altLang="zh-CN" sz="11500" b="1" dirty="0">
                <a:solidFill>
                  <a:srgbClr val="FE8D1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274147" y="6273378"/>
            <a:ext cx="3134191" cy="2615970"/>
            <a:chOff x="2947628" y="6893072"/>
            <a:chExt cx="3134191" cy="2615970"/>
          </a:xfrm>
        </p:grpSpPr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3663B9A0-9089-5849-82C8-FFA5351BC5F7}"/>
                </a:ext>
              </a:extLst>
            </p:cNvPr>
            <p:cNvSpPr/>
            <p:nvPr/>
          </p:nvSpPr>
          <p:spPr>
            <a:xfrm>
              <a:off x="2947628" y="6893072"/>
              <a:ext cx="3134191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融创</a:t>
              </a:r>
              <a:r>
                <a:rPr lang="en-US" altLang="zh-CN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CAD</a:t>
              </a:r>
              <a:r>
                <a:rPr lang="zh-CN" alt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协同平台</a:t>
              </a:r>
              <a:endPara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整体规划（机电）</a:t>
              </a:r>
              <a:endPara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3663B9A0-9089-5849-82C8-FFA5351BC5F7}"/>
                </a:ext>
              </a:extLst>
            </p:cNvPr>
            <p:cNvSpPr/>
            <p:nvPr/>
          </p:nvSpPr>
          <p:spPr>
            <a:xfrm>
              <a:off x="3591350" y="7646994"/>
              <a:ext cx="1659429" cy="1862048"/>
            </a:xfrm>
            <a:prstGeom prst="rect">
              <a:avLst/>
            </a:prstGeom>
            <a:effectLst>
              <a:glow rad="622300">
                <a:schemeClr val="accent1">
                  <a:alpha val="40000"/>
                </a:schemeClr>
              </a:glow>
              <a:outerShdw blurRad="114300" dist="1778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zh-CN" altLang="en-US" sz="11500" b="1" dirty="0">
                  <a:solidFill>
                    <a:srgbClr val="FE8D1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？</a:t>
              </a:r>
              <a:endParaRPr lang="en-US" altLang="zh-CN" sz="11500" b="1" dirty="0">
                <a:solidFill>
                  <a:srgbClr val="FE8D1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4" name="矩形 73">
            <a:extLst>
              <a:ext uri="{FF2B5EF4-FFF2-40B4-BE49-F238E27FC236}">
                <a16:creationId xmlns:a16="http://schemas.microsoft.com/office/drawing/2014/main" id="{3663B9A0-9089-5849-82C8-FFA5351BC5F7}"/>
              </a:ext>
            </a:extLst>
          </p:cNvPr>
          <p:cNvSpPr/>
          <p:nvPr/>
        </p:nvSpPr>
        <p:spPr>
          <a:xfrm>
            <a:off x="842543" y="10904964"/>
            <a:ext cx="1659429" cy="1862048"/>
          </a:xfrm>
          <a:prstGeom prst="rect">
            <a:avLst/>
          </a:prstGeom>
          <a:effectLst>
            <a:glow rad="622300">
              <a:schemeClr val="accent1">
                <a:alpha val="40000"/>
              </a:schemeClr>
            </a:glow>
            <a:outerShdw blurRad="114300" dist="177800" dir="18900000" algn="b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zh-CN" altLang="en-US" sz="11500" b="1" dirty="0">
                <a:solidFill>
                  <a:srgbClr val="FE8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11500" b="1" dirty="0">
              <a:solidFill>
                <a:srgbClr val="FE8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弧形 1"/>
          <p:cNvSpPr/>
          <p:nvPr/>
        </p:nvSpPr>
        <p:spPr>
          <a:xfrm flipH="1">
            <a:off x="1655345" y="2079904"/>
            <a:ext cx="16744593" cy="17046296"/>
          </a:xfrm>
          <a:prstGeom prst="arc">
            <a:avLst>
              <a:gd name="adj1" fmla="val 15576666"/>
              <a:gd name="adj2" fmla="val 0"/>
            </a:avLst>
          </a:prstGeom>
          <a:noFill/>
          <a:ln w="25400" cap="flat">
            <a:solidFill>
              <a:srgbClr val="FE8D1B"/>
            </a:solidFill>
            <a:prstDash val="solid"/>
            <a:round/>
          </a:ln>
          <a:effectLst>
            <a:outerShdw blurRad="876300" dist="152400" dir="13500000" algn="br" rotWithShape="0">
              <a:prstClr val="black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CDE33062-4583-024A-A338-BA4BE92B4DB3}"/>
              </a:ext>
            </a:extLst>
          </p:cNvPr>
          <p:cNvSpPr/>
          <p:nvPr/>
        </p:nvSpPr>
        <p:spPr bwMode="auto">
          <a:xfrm>
            <a:off x="11658694" y="5204588"/>
            <a:ext cx="1065284" cy="905508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510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3600" b="0" i="0" u="none" strike="noStrike" cap="none" normalizeH="0" baseline="0">
              <a:ln>
                <a:noFill/>
              </a:ln>
              <a:solidFill>
                <a:srgbClr val="00B050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DE33062-4583-024A-A338-BA4BE92B4DB3}"/>
              </a:ext>
            </a:extLst>
          </p:cNvPr>
          <p:cNvSpPr/>
          <p:nvPr/>
        </p:nvSpPr>
        <p:spPr bwMode="auto">
          <a:xfrm>
            <a:off x="5698923" y="11379245"/>
            <a:ext cx="1065284" cy="452608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510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3600" b="0" i="0" u="none" strike="noStrike" cap="none" normalizeH="0" baseline="0">
              <a:ln>
                <a:noFill/>
              </a:ln>
              <a:solidFill>
                <a:srgbClr val="00B050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CDE33062-4583-024A-A338-BA4BE92B4DB3}"/>
              </a:ext>
            </a:extLst>
          </p:cNvPr>
          <p:cNvSpPr/>
          <p:nvPr/>
        </p:nvSpPr>
        <p:spPr bwMode="auto">
          <a:xfrm>
            <a:off x="5705514" y="10578905"/>
            <a:ext cx="1065284" cy="454933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510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4" name="TextBox 87">
            <a:extLst>
              <a:ext uri="{FF2B5EF4-FFF2-40B4-BE49-F238E27FC236}">
                <a16:creationId xmlns:a16="http://schemas.microsoft.com/office/drawing/2014/main" id="{F1053AD0-1494-474D-AD5B-87363B9FC563}"/>
              </a:ext>
            </a:extLst>
          </p:cNvPr>
          <p:cNvSpPr txBox="1"/>
          <p:nvPr/>
        </p:nvSpPr>
        <p:spPr>
          <a:xfrm>
            <a:off x="6903778" y="10405962"/>
            <a:ext cx="3563165" cy="58105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63525" algn="l"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一期规划（均为动态）</a:t>
            </a:r>
            <a:endParaRPr lang="en-US" altLang="zh-CN" sz="2400" dirty="0">
              <a:solidFill>
                <a:schemeClr val="tx1"/>
              </a:solidFill>
            </a:endParaRPr>
          </a:p>
        </p:txBody>
      </p:sp>
      <p:sp>
        <p:nvSpPr>
          <p:cNvPr id="55" name="TextBox 87">
            <a:extLst>
              <a:ext uri="{FF2B5EF4-FFF2-40B4-BE49-F238E27FC236}">
                <a16:creationId xmlns:a16="http://schemas.microsoft.com/office/drawing/2014/main" id="{F1053AD0-1494-474D-AD5B-87363B9FC563}"/>
              </a:ext>
            </a:extLst>
          </p:cNvPr>
          <p:cNvSpPr txBox="1"/>
          <p:nvPr/>
        </p:nvSpPr>
        <p:spPr>
          <a:xfrm>
            <a:off x="6969533" y="11260971"/>
            <a:ext cx="3649788" cy="58105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63525" algn="l"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二期规划（固化）</a:t>
            </a:r>
            <a:endParaRPr lang="en-US" altLang="zh-CN" sz="2400" dirty="0">
              <a:solidFill>
                <a:schemeClr val="tx1"/>
              </a:solidFill>
            </a:endParaRPr>
          </a:p>
        </p:txBody>
      </p:sp>
      <p:sp>
        <p:nvSpPr>
          <p:cNvPr id="56" name="TextBox 87">
            <a:extLst>
              <a:ext uri="{FF2B5EF4-FFF2-40B4-BE49-F238E27FC236}">
                <a16:creationId xmlns:a16="http://schemas.microsoft.com/office/drawing/2014/main" id="{F1053AD0-1494-474D-AD5B-87363B9FC563}"/>
              </a:ext>
            </a:extLst>
          </p:cNvPr>
          <p:cNvSpPr txBox="1"/>
          <p:nvPr/>
        </p:nvSpPr>
        <p:spPr>
          <a:xfrm>
            <a:off x="7005338" y="11969019"/>
            <a:ext cx="3649788" cy="58105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63525" algn="l"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</a:rPr>
              <a:t>未来（待定）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43456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表格 38">
            <a:extLst>
              <a:ext uri="{FF2B5EF4-FFF2-40B4-BE49-F238E27FC236}">
                <a16:creationId xmlns:a16="http://schemas.microsoft.com/office/drawing/2014/main" id="{AA79A66F-83D7-6A4A-AD20-160BCEB5390F}"/>
              </a:ext>
            </a:extLst>
          </p:cNvPr>
          <p:cNvGraphicFramePr>
            <a:graphicFrameLocks noGrp="1"/>
          </p:cNvGraphicFramePr>
          <p:nvPr/>
        </p:nvGraphicFramePr>
        <p:xfrm>
          <a:off x="1049999" y="4346388"/>
          <a:ext cx="22284001" cy="887629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306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645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4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32924">
                  <a:extLst>
                    <a:ext uri="{9D8B030D-6E8A-4147-A177-3AD203B41FA5}">
                      <a16:colId xmlns:a16="http://schemas.microsoft.com/office/drawing/2014/main" val="4222271195"/>
                    </a:ext>
                  </a:extLst>
                </a:gridCol>
                <a:gridCol w="4645201">
                  <a:extLst>
                    <a:ext uri="{9D8B030D-6E8A-4147-A177-3AD203B41FA5}">
                      <a16:colId xmlns:a16="http://schemas.microsoft.com/office/drawing/2014/main" val="2852649500"/>
                    </a:ext>
                  </a:extLst>
                </a:gridCol>
              </a:tblGrid>
              <a:tr h="1101001">
                <a:tc>
                  <a:txBody>
                    <a:bodyPr/>
                    <a:lstStyle/>
                    <a:p>
                      <a:pPr marL="0" marR="0" indent="0" algn="ctr" defTabSz="132370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" sz="2400" u="none" strike="noStrike" cap="none" spc="0" baseline="0" dirty="0">
                          <a:ln>
                            <a:noFill/>
                          </a:ln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Calibri"/>
                        </a:rPr>
                        <a:t>华北</a:t>
                      </a:r>
                      <a:r>
                        <a:rPr lang="zh-CN" altLang="en-US" sz="2400" u="none" strike="noStrike" cap="none" spc="0" baseline="0" dirty="0">
                          <a:ln>
                            <a:noFill/>
                          </a:ln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Calibri"/>
                        </a:rPr>
                        <a:t>区域</a:t>
                      </a:r>
                      <a:r>
                        <a:rPr lang="en-US" altLang="zh-CN" sz="2400" u="none" strike="noStrike" cap="none" spc="0" baseline="0" dirty="0">
                          <a:ln>
                            <a:noFill/>
                          </a:ln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Calibri"/>
                        </a:rPr>
                        <a:t>&amp;</a:t>
                      </a:r>
                      <a:r>
                        <a:rPr lang="zh-CN" altLang="en-US" sz="2400" u="none" strike="noStrike" cap="none" spc="0" baseline="0" dirty="0">
                          <a:ln>
                            <a:noFill/>
                          </a:ln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Calibri"/>
                        </a:rPr>
                        <a:t>天友设计院</a:t>
                      </a:r>
                      <a:endParaRPr lang="zh-CN" altLang="zh-CN" sz="2400" b="1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132370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" sz="2400" u="none" strike="noStrike" cap="none" spc="0" baseline="0" dirty="0">
                          <a:ln>
                            <a:noFill/>
                          </a:ln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Calibri"/>
                        </a:rPr>
                        <a:t>北京</a:t>
                      </a:r>
                      <a:r>
                        <a:rPr lang="zh-CN" altLang="en-US" sz="2400" u="none" strike="noStrike" cap="none" spc="0" baseline="0" dirty="0">
                          <a:ln>
                            <a:noFill/>
                          </a:ln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Calibri"/>
                        </a:rPr>
                        <a:t>区域</a:t>
                      </a:r>
                      <a:r>
                        <a:rPr lang="en-US" altLang="zh-CN" sz="2400" u="none" strike="noStrike" cap="none" spc="0" baseline="0" dirty="0">
                          <a:ln>
                            <a:noFill/>
                          </a:ln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Calibri"/>
                        </a:rPr>
                        <a:t>&amp;</a:t>
                      </a:r>
                      <a:r>
                        <a:rPr lang="zh-CN" altLang="en-US" sz="2400" u="none" strike="noStrike" cap="none" spc="0" baseline="0" dirty="0">
                          <a:ln>
                            <a:noFill/>
                          </a:ln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Calibri"/>
                        </a:rPr>
                        <a:t>北京设计院</a:t>
                      </a:r>
                      <a:endParaRPr lang="zh-CN" altLang="zh-CN" sz="2400" b="1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132370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" sz="2400" u="none" strike="noStrike" cap="none" spc="0" baseline="0" dirty="0">
                          <a:ln>
                            <a:noFill/>
                          </a:ln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Calibri"/>
                        </a:rPr>
                        <a:t>北京</a:t>
                      </a:r>
                      <a:r>
                        <a:rPr lang="zh-CN" altLang="en-US" sz="2400" u="none" strike="noStrike" cap="none" spc="0" baseline="0" dirty="0">
                          <a:ln>
                            <a:noFill/>
                          </a:ln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Calibri"/>
                        </a:rPr>
                        <a:t>区域</a:t>
                      </a:r>
                      <a:r>
                        <a:rPr lang="en-US" altLang="zh-CN" sz="2400" u="none" strike="noStrike" cap="none" spc="0" baseline="0" dirty="0">
                          <a:ln>
                            <a:noFill/>
                          </a:ln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Calibri"/>
                        </a:rPr>
                        <a:t>&amp;GOA</a:t>
                      </a:r>
                      <a:r>
                        <a:rPr lang="zh-CN" altLang="en-US" sz="2400" u="none" strike="noStrike" cap="none" spc="0" baseline="0" dirty="0">
                          <a:ln>
                            <a:noFill/>
                          </a:ln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Calibri"/>
                        </a:rPr>
                        <a:t>设计院</a:t>
                      </a:r>
                      <a:endParaRPr lang="zh-CN" altLang="zh-CN" sz="2400" b="1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132370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东南区域</a:t>
                      </a:r>
                      <a:r>
                        <a:rPr lang="en-US" altLang="zh-CN" sz="24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&amp;</a:t>
                      </a:r>
                      <a:r>
                        <a:rPr lang="zh-CN" altLang="en-US" sz="24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浙江工业设计院</a:t>
                      </a:r>
                      <a:endParaRPr lang="zh-CN" altLang="zh-CN" sz="2400" b="1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32370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东南区域</a:t>
                      </a:r>
                      <a:r>
                        <a:rPr lang="en-US" altLang="zh-CN" sz="24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&amp;</a:t>
                      </a:r>
                      <a:r>
                        <a:rPr lang="zh-CN" altLang="en-US" sz="24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绿城都会建筑设计院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0981"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</a:pPr>
                      <a:r>
                        <a:rPr lang="zh-CN" altLang="zh-CN" sz="2200" u="none" strike="noStrike" cap="none" spc="0" baseline="0" dirty="0">
                          <a:ln>
                            <a:noFill/>
                          </a:ln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Calibri"/>
                        </a:rPr>
                        <a:t>访谈人员：</a:t>
                      </a:r>
                      <a:r>
                        <a:rPr lang="zh-CN" altLang="en-US" sz="2200" u="none" strike="noStrike" cap="none" spc="0" baseline="0" dirty="0">
                          <a:ln>
                            <a:noFill/>
                          </a:ln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Calibri"/>
                        </a:rPr>
                        <a:t>常涵雅、赵阳、王乐、张路（华北区域）、韩德福、袁学忠（图源）</a:t>
                      </a:r>
                      <a:endParaRPr lang="en-US" altLang="zh-CN" sz="2200" u="none" strike="noStrike" cap="none" spc="0" baseline="0" dirty="0">
                        <a:ln>
                          <a:noFill/>
                        </a:ln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sym typeface="Calibri"/>
                      </a:endParaRPr>
                    </a:p>
                    <a:p>
                      <a:pPr lvl="0" algn="l">
                        <a:lnSpc>
                          <a:spcPct val="150000"/>
                        </a:lnSpc>
                      </a:pPr>
                      <a:r>
                        <a:rPr lang="zh-CN" altLang="zh-CN" sz="2200" u="none" strike="noStrike" cap="none" spc="0" baseline="0" dirty="0">
                          <a:ln>
                            <a:noFill/>
                          </a:ln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Calibri"/>
                        </a:rPr>
                        <a:t>访谈时间：</a:t>
                      </a:r>
                      <a:r>
                        <a:rPr lang="en-US" altLang="zh-CN" sz="2200" u="none" strike="noStrike" cap="none" spc="0" baseline="0" dirty="0">
                          <a:ln>
                            <a:noFill/>
                          </a:ln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Calibri"/>
                        </a:rPr>
                        <a:t>8</a:t>
                      </a:r>
                      <a:r>
                        <a:rPr lang="zh-CN" altLang="zh-CN" sz="2200" u="none" strike="noStrike" cap="none" spc="0" baseline="0" dirty="0">
                          <a:ln>
                            <a:noFill/>
                          </a:ln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Calibri"/>
                        </a:rPr>
                        <a:t>月</a:t>
                      </a:r>
                      <a:r>
                        <a:rPr lang="en-US" altLang="zh-CN" sz="2200" u="none" strike="noStrike" cap="none" spc="0" baseline="0" dirty="0">
                          <a:ln>
                            <a:noFill/>
                          </a:ln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Calibri"/>
                        </a:rPr>
                        <a:t>21</a:t>
                      </a:r>
                      <a:r>
                        <a:rPr lang="zh-CN" altLang="en-US" sz="2200" u="none" strike="noStrike" cap="none" spc="0" baseline="0" dirty="0">
                          <a:ln>
                            <a:noFill/>
                          </a:ln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Calibri"/>
                        </a:rPr>
                        <a:t>日下午</a:t>
                      </a:r>
                      <a:endParaRPr lang="en-US" altLang="zh-CN" sz="2200" u="none" strike="noStrike" cap="none" spc="0" baseline="0" dirty="0">
                        <a:ln>
                          <a:noFill/>
                        </a:ln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sym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255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200" u="none" strike="noStrike" cap="none" spc="0" baseline="0" dirty="0">
                          <a:ln>
                            <a:noFill/>
                          </a:ln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Calibri"/>
                        </a:rPr>
                        <a:t>访谈人员：</a:t>
                      </a:r>
                      <a:r>
                        <a:rPr lang="zh-CN" altLang="en-US" sz="2200" u="none" strike="noStrike" cap="none" spc="0" baseline="0" dirty="0">
                          <a:ln>
                            <a:noFill/>
                          </a:ln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Calibri"/>
                        </a:rPr>
                        <a:t>常涵雅、赵阳、韩德福、袁学忠（图源）</a:t>
                      </a:r>
                      <a:endParaRPr lang="en-US" altLang="zh-CN" sz="2200" u="none" strike="noStrike" cap="none" spc="0" baseline="0" dirty="0">
                        <a:ln>
                          <a:noFill/>
                        </a:ln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sym typeface="Calibri"/>
                      </a:endParaRPr>
                    </a:p>
                    <a:p>
                      <a:pPr marL="0" marR="0" lvl="0" indent="0" algn="l" defTabSz="1323704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zh-CN" sz="2200" u="none" strike="noStrike" cap="none" spc="0" baseline="0" dirty="0">
                          <a:ln>
                            <a:noFill/>
                          </a:ln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Calibri"/>
                        </a:rPr>
                        <a:t>访谈时间：</a:t>
                      </a:r>
                      <a:r>
                        <a:rPr lang="en-US" altLang="zh-CN" sz="2200" u="none" strike="noStrike" cap="none" spc="0" baseline="0" dirty="0">
                          <a:ln>
                            <a:noFill/>
                          </a:ln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Calibri"/>
                        </a:rPr>
                        <a:t>8</a:t>
                      </a:r>
                      <a:r>
                        <a:rPr lang="zh-CN" altLang="zh-CN" sz="2200" u="none" strike="noStrike" cap="none" spc="0" baseline="0" dirty="0">
                          <a:ln>
                            <a:noFill/>
                          </a:ln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Calibri"/>
                        </a:rPr>
                        <a:t>月</a:t>
                      </a:r>
                      <a:r>
                        <a:rPr lang="en-US" altLang="zh-CN" sz="2200" u="none" strike="noStrike" cap="none" spc="0" baseline="0" dirty="0">
                          <a:ln>
                            <a:noFill/>
                          </a:ln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Calibri"/>
                        </a:rPr>
                        <a:t>22</a:t>
                      </a:r>
                      <a:r>
                        <a:rPr lang="zh-CN" altLang="zh-CN" sz="2200" u="none" strike="noStrike" cap="none" spc="0" baseline="0" dirty="0">
                          <a:ln>
                            <a:noFill/>
                          </a:ln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Calibri"/>
                        </a:rPr>
                        <a:t>日下午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2370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200" u="none" strike="noStrike" cap="none" spc="0" baseline="0" dirty="0">
                          <a:ln>
                            <a:noFill/>
                          </a:ln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Calibri"/>
                        </a:rPr>
                        <a:t>访谈人员：</a:t>
                      </a:r>
                      <a:r>
                        <a:rPr lang="zh-CN" altLang="en-US" sz="2200" u="none" strike="noStrike" cap="none" spc="0" baseline="0" dirty="0">
                          <a:ln>
                            <a:noFill/>
                          </a:ln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Calibri"/>
                        </a:rPr>
                        <a:t>常涵雅、赵阳、韩德福、袁学忠（图源）</a:t>
                      </a:r>
                      <a:endParaRPr lang="en-US" altLang="zh-CN" sz="2200" u="none" strike="noStrike" cap="none" spc="0" baseline="0" dirty="0">
                        <a:ln>
                          <a:noFill/>
                        </a:ln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sym typeface="Calibri"/>
                      </a:endParaRPr>
                    </a:p>
                    <a:p>
                      <a:pPr marL="0" marR="0" lvl="0" indent="0" algn="l" defTabSz="1323704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zh-CN" sz="2200" u="none" strike="noStrike" cap="none" spc="0" baseline="0" dirty="0">
                          <a:ln>
                            <a:noFill/>
                          </a:ln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Calibri"/>
                        </a:rPr>
                        <a:t>访谈时间：</a:t>
                      </a:r>
                      <a:r>
                        <a:rPr lang="en-US" altLang="zh-CN" sz="2200" u="none" strike="noStrike" cap="none" spc="0" baseline="0" dirty="0">
                          <a:ln>
                            <a:noFill/>
                          </a:ln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Calibri"/>
                        </a:rPr>
                        <a:t>8</a:t>
                      </a:r>
                      <a:r>
                        <a:rPr lang="zh-CN" altLang="zh-CN" sz="2200" u="none" strike="noStrike" cap="none" spc="0" baseline="0" dirty="0">
                          <a:ln>
                            <a:noFill/>
                          </a:ln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Calibri"/>
                        </a:rPr>
                        <a:t>月</a:t>
                      </a:r>
                      <a:r>
                        <a:rPr lang="en-US" altLang="zh-CN" sz="2200" u="none" strike="noStrike" cap="none" spc="0" baseline="0" dirty="0">
                          <a:ln>
                            <a:noFill/>
                          </a:ln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Calibri"/>
                        </a:rPr>
                        <a:t>23</a:t>
                      </a:r>
                      <a:r>
                        <a:rPr lang="zh-CN" altLang="zh-CN" sz="2200" u="none" strike="noStrike" cap="none" spc="0" baseline="0" dirty="0">
                          <a:ln>
                            <a:noFill/>
                          </a:ln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Calibri"/>
                        </a:rPr>
                        <a:t>日</a:t>
                      </a:r>
                      <a:r>
                        <a:rPr lang="zh-CN" altLang="en-US" sz="2200" u="none" strike="noStrike" cap="none" spc="0" baseline="0" dirty="0">
                          <a:ln>
                            <a:noFill/>
                          </a:ln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Calibri"/>
                        </a:rPr>
                        <a:t>上</a:t>
                      </a:r>
                      <a:r>
                        <a:rPr lang="zh-CN" altLang="zh-CN" sz="2200" u="none" strike="noStrike" cap="none" spc="0" baseline="0" dirty="0">
                          <a:ln>
                            <a:noFill/>
                          </a:ln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Calibri"/>
                        </a:rPr>
                        <a:t>午</a:t>
                      </a:r>
                      <a:r>
                        <a:rPr lang="en-US" altLang="zh-CN" sz="2200" u="none" strike="noStrike" cap="none" spc="0" baseline="0" dirty="0">
                          <a:ln>
                            <a:noFill/>
                          </a:ln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Calibri"/>
                        </a:rPr>
                        <a:t>      </a:t>
                      </a:r>
                      <a:endParaRPr lang="zh-CN" altLang="zh-CN" sz="2200" u="none" strike="noStrike" cap="none" spc="0" baseline="0" dirty="0">
                        <a:ln>
                          <a:noFill/>
                        </a:ln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sym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2370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200" u="none" strike="noStrike" cap="none" spc="0" baseline="0" dirty="0">
                          <a:ln>
                            <a:noFill/>
                          </a:ln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Calibri"/>
                        </a:rPr>
                        <a:t>访谈人员：</a:t>
                      </a:r>
                      <a:r>
                        <a:rPr lang="zh-CN" altLang="en-US" sz="2200" u="none" strike="noStrike" cap="none" spc="0" baseline="0" dirty="0">
                          <a:ln>
                            <a:noFill/>
                          </a:ln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Calibri"/>
                        </a:rPr>
                        <a:t>孙杭（东南区域）</a:t>
                      </a:r>
                      <a:endParaRPr lang="en-US" altLang="zh-CN" sz="2200" u="none" strike="noStrike" cap="none" spc="0" baseline="0" dirty="0">
                        <a:ln>
                          <a:noFill/>
                        </a:ln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sym typeface="Calibri"/>
                      </a:endParaRPr>
                    </a:p>
                    <a:p>
                      <a:pPr marL="0" marR="0" lvl="0" indent="0" algn="l" defTabSz="132370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200" u="none" strike="noStrike" cap="none" spc="0" baseline="0" dirty="0">
                          <a:ln>
                            <a:noFill/>
                          </a:ln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Calibri"/>
                        </a:rPr>
                        <a:t>、常涵雅、赵阳、袁学忠（图源）</a:t>
                      </a:r>
                      <a:r>
                        <a:rPr lang="zh-CN" altLang="zh-CN" sz="2200" u="none" strike="noStrike" cap="none" spc="0" baseline="0" dirty="0">
                          <a:ln>
                            <a:noFill/>
                          </a:ln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Calibri"/>
                        </a:rPr>
                        <a:t>访谈时间：</a:t>
                      </a:r>
                      <a:r>
                        <a:rPr lang="en-US" altLang="zh-CN" sz="2200" u="none" strike="noStrike" cap="none" spc="0" baseline="0" dirty="0">
                          <a:ln>
                            <a:noFill/>
                          </a:ln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Calibri"/>
                        </a:rPr>
                        <a:t>9</a:t>
                      </a:r>
                      <a:r>
                        <a:rPr lang="zh-CN" altLang="zh-CN" sz="2200" u="none" strike="noStrike" cap="none" spc="0" baseline="0" dirty="0">
                          <a:ln>
                            <a:noFill/>
                          </a:ln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Calibri"/>
                        </a:rPr>
                        <a:t>月</a:t>
                      </a:r>
                      <a:r>
                        <a:rPr lang="en-US" altLang="zh-CN" sz="2200" u="none" strike="noStrike" cap="none" spc="0" baseline="0" dirty="0">
                          <a:ln>
                            <a:noFill/>
                          </a:ln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Calibri"/>
                        </a:rPr>
                        <a:t>11</a:t>
                      </a:r>
                      <a:r>
                        <a:rPr lang="zh-CN" altLang="zh-CN" sz="2200" u="none" strike="noStrike" cap="none" spc="0" baseline="0" dirty="0">
                          <a:ln>
                            <a:noFill/>
                          </a:ln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Calibri"/>
                        </a:rPr>
                        <a:t>日</a:t>
                      </a:r>
                      <a:r>
                        <a:rPr lang="zh-CN" altLang="en-US" sz="2200" u="none" strike="noStrike" cap="none" spc="0" baseline="0" dirty="0">
                          <a:ln>
                            <a:noFill/>
                          </a:ln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Calibri"/>
                        </a:rPr>
                        <a:t>上</a:t>
                      </a:r>
                      <a:r>
                        <a:rPr lang="zh-CN" altLang="zh-CN" sz="2200" u="none" strike="noStrike" cap="none" spc="0" baseline="0" dirty="0">
                          <a:ln>
                            <a:noFill/>
                          </a:ln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Calibri"/>
                        </a:rPr>
                        <a:t>午</a:t>
                      </a:r>
                      <a:r>
                        <a:rPr lang="en-US" altLang="zh-CN" sz="2200" u="none" strike="noStrike" cap="none" spc="0" baseline="0" dirty="0">
                          <a:ln>
                            <a:noFill/>
                          </a:ln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Calibri"/>
                        </a:rPr>
                        <a:t>      </a:t>
                      </a:r>
                      <a:endParaRPr lang="zh-CN" altLang="zh-CN" sz="2200" u="none" strike="noStrike" cap="none" spc="0" baseline="0" dirty="0">
                        <a:ln>
                          <a:noFill/>
                        </a:ln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sym typeface="Calibri"/>
                      </a:endParaRPr>
                    </a:p>
                    <a:p>
                      <a:pPr marL="0" marR="0" lvl="0" indent="0" algn="l" defTabSz="1323704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zh-CN" altLang="zh-CN" sz="2200" u="none" strike="noStrike" cap="none" spc="0" baseline="0" dirty="0">
                        <a:ln>
                          <a:noFill/>
                        </a:ln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sym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2370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200" u="none" strike="noStrike" cap="none" spc="0" baseline="0" dirty="0">
                          <a:ln>
                            <a:noFill/>
                          </a:ln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Calibri"/>
                        </a:rPr>
                        <a:t>访谈人员：</a:t>
                      </a:r>
                      <a:r>
                        <a:rPr lang="zh-CN" altLang="en-US" sz="2200" u="none" strike="noStrike" cap="none" spc="0" baseline="0" dirty="0">
                          <a:ln>
                            <a:noFill/>
                          </a:ln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Calibri"/>
                        </a:rPr>
                        <a:t>孙杭（东南区域）</a:t>
                      </a:r>
                      <a:endParaRPr lang="en-US" altLang="zh-CN" sz="2200" u="none" strike="noStrike" cap="none" spc="0" baseline="0" dirty="0">
                        <a:ln>
                          <a:noFill/>
                        </a:ln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sym typeface="Calibri"/>
                      </a:endParaRPr>
                    </a:p>
                    <a:p>
                      <a:pPr marL="0" marR="0" lvl="0" indent="0" algn="l" defTabSz="132370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200" u="none" strike="noStrike" cap="none" spc="0" baseline="0" dirty="0">
                          <a:ln>
                            <a:noFill/>
                          </a:ln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Calibri"/>
                        </a:rPr>
                        <a:t>、常涵雅、赵阳、袁学忠（图源）</a:t>
                      </a:r>
                      <a:endParaRPr lang="en-US" altLang="zh-CN" sz="2200" u="none" strike="noStrike" cap="none" spc="0" baseline="0" dirty="0">
                        <a:ln>
                          <a:noFill/>
                        </a:ln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sym typeface="Calibri"/>
                      </a:endParaRPr>
                    </a:p>
                    <a:p>
                      <a:pPr marL="0" marR="0" lvl="0" indent="0" algn="l" defTabSz="1323704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zh-CN" sz="2200" u="none" strike="noStrike" cap="none" spc="0" baseline="0" dirty="0">
                          <a:ln>
                            <a:noFill/>
                          </a:ln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Calibri"/>
                        </a:rPr>
                        <a:t>访谈时间：</a:t>
                      </a:r>
                      <a:r>
                        <a:rPr lang="en-US" altLang="zh-CN" sz="2200" u="none" strike="noStrike" cap="none" spc="0" baseline="0" dirty="0">
                          <a:ln>
                            <a:noFill/>
                          </a:ln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Calibri"/>
                        </a:rPr>
                        <a:t>9</a:t>
                      </a:r>
                      <a:r>
                        <a:rPr lang="zh-CN" altLang="zh-CN" sz="2200" u="none" strike="noStrike" cap="none" spc="0" baseline="0" dirty="0">
                          <a:ln>
                            <a:noFill/>
                          </a:ln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Calibri"/>
                        </a:rPr>
                        <a:t>月</a:t>
                      </a:r>
                      <a:r>
                        <a:rPr lang="en-US" altLang="zh-CN" sz="2200" u="none" strike="noStrike" cap="none" spc="0" baseline="0" dirty="0">
                          <a:ln>
                            <a:noFill/>
                          </a:ln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Calibri"/>
                        </a:rPr>
                        <a:t>11</a:t>
                      </a:r>
                      <a:r>
                        <a:rPr lang="zh-CN" altLang="zh-CN" sz="2200" u="none" strike="noStrike" cap="none" spc="0" baseline="0" dirty="0">
                          <a:ln>
                            <a:noFill/>
                          </a:ln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Calibri"/>
                        </a:rPr>
                        <a:t>日</a:t>
                      </a:r>
                      <a:r>
                        <a:rPr lang="zh-CN" altLang="en-US" sz="2200" u="none" strike="noStrike" cap="none" spc="0" baseline="0" dirty="0">
                          <a:ln>
                            <a:noFill/>
                          </a:ln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Calibri"/>
                        </a:rPr>
                        <a:t>上</a:t>
                      </a:r>
                      <a:r>
                        <a:rPr lang="zh-CN" altLang="zh-CN" sz="2200" u="none" strike="noStrike" cap="none" spc="0" baseline="0" dirty="0">
                          <a:ln>
                            <a:noFill/>
                          </a:ln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Calibri"/>
                        </a:rPr>
                        <a:t>午</a:t>
                      </a:r>
                      <a:r>
                        <a:rPr lang="en-US" altLang="zh-CN" sz="2200" u="none" strike="noStrike" cap="none" spc="0" baseline="0" dirty="0">
                          <a:ln>
                            <a:noFill/>
                          </a:ln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Calibri"/>
                        </a:rPr>
                        <a:t>      </a:t>
                      </a:r>
                      <a:endParaRPr lang="zh-CN" altLang="zh-CN" sz="2200" u="none" strike="noStrike" cap="none" spc="0" baseline="0" dirty="0">
                        <a:ln>
                          <a:noFill/>
                        </a:ln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sym typeface="Calibri"/>
                      </a:endParaRPr>
                    </a:p>
                    <a:p>
                      <a:pPr marL="0" marR="0" lvl="0" indent="0" algn="l" defTabSz="1323704" rtl="0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zh-CN" altLang="zh-CN" sz="2200" u="none" strike="noStrike" cap="none" spc="0" baseline="0" dirty="0">
                        <a:ln>
                          <a:noFill/>
                        </a:ln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55278">
                <a:tc>
                  <a:txBody>
                    <a:bodyPr/>
                    <a:lstStyle/>
                    <a:p>
                      <a:pPr marL="0" marR="0" lvl="0" indent="0" algn="l" defTabSz="132370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200" u="none" strike="noStrike" kern="1200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需求要点</a:t>
                      </a:r>
                    </a:p>
                    <a:p>
                      <a:pPr marL="285750" marR="0" lvl="0" indent="-285750" algn="l" defTabSz="132370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zh-CN" altLang="en-US" sz="2200" b="0" i="0" u="none" strike="noStrike" cap="none" spc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精准统计门窗算量；</a:t>
                      </a:r>
                      <a:endParaRPr lang="en-US" altLang="zh-CN" sz="2200" b="0" i="0" u="none" strike="noStrike" cap="none" spc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Calibri"/>
                      </a:endParaRPr>
                    </a:p>
                    <a:p>
                      <a:pPr marL="285750" marR="0" lvl="0" indent="-285750" algn="l" defTabSz="132370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zh-CN" altLang="en-US" sz="2200" b="0" i="0" u="none" strike="noStrike" cap="none" spc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自动生成门窗表；</a:t>
                      </a:r>
                      <a:endParaRPr lang="en-US" altLang="zh-CN" sz="2200" b="0" i="0" u="none" strike="noStrike" cap="none" spc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Calibri"/>
                      </a:endParaRPr>
                    </a:p>
                    <a:p>
                      <a:pPr marL="285750" marR="0" lvl="0" indent="-285750" algn="l" defTabSz="132370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zh-CN" altLang="en-US" sz="2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标识图面已统计的门窗；</a:t>
                      </a:r>
                      <a:endParaRPr lang="en-US" altLang="zh-CN" sz="2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Calibri"/>
                      </a:endParaRPr>
                    </a:p>
                    <a:p>
                      <a:pPr marL="285750" marR="0" lvl="0" indent="-285750" algn="l" defTabSz="132370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zh-CN" altLang="en-US" sz="2200" b="0" i="0" u="none" strike="noStrike" cap="none" spc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自动计算栏杆立柱间距；</a:t>
                      </a:r>
                      <a:endParaRPr lang="en-US" altLang="zh-CN" sz="2200" b="0" i="0" u="none" strike="noStrike" cap="none" spc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Calibri"/>
                      </a:endParaRPr>
                    </a:p>
                    <a:p>
                      <a:pPr marL="285750" marR="0" lvl="0" indent="-285750" algn="l" defTabSz="132370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zh-CN" altLang="en-US" sz="2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厨卫模块考虑烟道、下水管位置；</a:t>
                      </a:r>
                      <a:endParaRPr lang="en-US" altLang="zh-CN" sz="2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Calibri"/>
                      </a:endParaRPr>
                    </a:p>
                    <a:p>
                      <a:pPr marL="285750" marR="0" lvl="0" indent="-285750" algn="l" defTabSz="132370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zh-CN" altLang="en-US" sz="2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空调模块增加中央空调标准库；</a:t>
                      </a:r>
                      <a:endParaRPr lang="en-US" altLang="zh-CN" sz="2200" b="0" i="0" u="none" strike="noStrike" cap="none" spc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Calibri"/>
                      </a:endParaRPr>
                    </a:p>
                    <a:p>
                      <a:pPr marL="285750" marR="0" lvl="0" indent="-285750" algn="l" defTabSz="132370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zh-CN" altLang="en-US" sz="2200" b="0" i="0" u="none" strike="noStrike" cap="none" spc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过程图纸管理，传图及图纸追踪。</a:t>
                      </a:r>
                      <a:endParaRPr lang="en-US" altLang="zh-CN" sz="2200" b="0" i="0" u="none" strike="noStrike" cap="none" spc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Calibri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2370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200" u="none" strike="noStrike" cap="none" spc="0" baseline="0" dirty="0">
                          <a:ln>
                            <a:noFill/>
                          </a:ln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Calibri"/>
                        </a:rPr>
                        <a:t>需求要点</a:t>
                      </a:r>
                      <a:endParaRPr lang="en-US" altLang="zh-CN" sz="2200" u="none" strike="noStrike" cap="none" spc="0" baseline="0" dirty="0">
                        <a:ln>
                          <a:noFill/>
                        </a:ln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sym typeface="Calibri"/>
                      </a:endParaRPr>
                    </a:p>
                    <a:p>
                      <a:pPr marL="285750" marR="0" lvl="0" indent="-285750" algn="l" defTabSz="132370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zh-CN" altLang="en-US" sz="2200" b="0" i="0" u="none" strike="noStrike" cap="none" spc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自动生成门窗表及门窗大样图；</a:t>
                      </a:r>
                      <a:endParaRPr lang="en-US" altLang="zh-CN" sz="2200" b="0" i="0" u="none" strike="noStrike" cap="none" spc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Calibri"/>
                      </a:endParaRPr>
                    </a:p>
                    <a:p>
                      <a:pPr marL="285750" marR="0" lvl="0" indent="-285750" algn="l" defTabSz="132370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zh-CN" altLang="en-US" sz="2200" b="0" i="0" u="none" strike="noStrike" cap="none" spc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设置图纸打印层</a:t>
                      </a:r>
                      <a:r>
                        <a:rPr lang="zh-CN" altLang="en-US" sz="2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，五金配件及栏杆样式等隐藏打印；</a:t>
                      </a:r>
                      <a:endParaRPr lang="en-US" altLang="zh-CN" sz="2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Calibri"/>
                      </a:endParaRPr>
                    </a:p>
                    <a:p>
                      <a:pPr marL="285750" marR="0" lvl="0" indent="-285750" algn="l" defTabSz="132370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zh-CN" altLang="en-US" sz="2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标准图块绘制图层可调整；</a:t>
                      </a:r>
                      <a:endParaRPr lang="en-US" altLang="zh-CN" sz="2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Calibri"/>
                      </a:endParaRPr>
                    </a:p>
                    <a:p>
                      <a:pPr marL="285750" marR="0" lvl="0" indent="-285750" algn="l" defTabSz="132370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zh-CN" altLang="en-US" sz="2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空调最小尺寸考虑散热；</a:t>
                      </a:r>
                      <a:endParaRPr lang="en-US" altLang="zh-CN" sz="2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Calibri"/>
                      </a:endParaRPr>
                    </a:p>
                    <a:p>
                      <a:pPr marL="285750" marR="0" lvl="0" indent="-285750" algn="l" defTabSz="132370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zh-CN" altLang="en-US" sz="2200" b="0" i="0" u="none" strike="noStrike" cap="none" spc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厨卫模块可以把橱柜吊柜一起标准化。</a:t>
                      </a:r>
                      <a:endParaRPr lang="en-US" altLang="zh-CN" sz="2200" b="0" i="0" u="none" strike="noStrike" cap="none" spc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Calibri"/>
                      </a:endParaRPr>
                    </a:p>
                    <a:p>
                      <a:pPr marL="285750" marR="0" lvl="0" indent="-285750" algn="l" defTabSz="132370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endParaRPr lang="en-US" altLang="zh-CN" sz="2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Calibri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2370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需求要点</a:t>
                      </a:r>
                      <a:endParaRPr lang="en-US" altLang="zh-CN" sz="2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Calibri"/>
                      </a:endParaRPr>
                    </a:p>
                    <a:p>
                      <a:pPr marL="285750" marR="0" lvl="0" indent="-285750" algn="l" defTabSz="132370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zh-CN" altLang="en-US" sz="2200" b="0" i="0" u="none" strike="noStrike" cap="none" spc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建立外门窗立面和平面对应关系；</a:t>
                      </a:r>
                      <a:endParaRPr lang="en-US" altLang="zh-CN" sz="2200" b="0" i="0" u="none" strike="noStrike" cap="none" spc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Calibri"/>
                      </a:endParaRPr>
                    </a:p>
                    <a:p>
                      <a:pPr marL="285750" marR="0" lvl="0" indent="-285750" algn="l" defTabSz="132370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zh-CN" altLang="en-US" sz="2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可设置门窗安装位置</a:t>
                      </a:r>
                      <a:endParaRPr lang="en-US" altLang="zh-CN" sz="2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Calibri"/>
                      </a:endParaRPr>
                    </a:p>
                    <a:p>
                      <a:pPr marL="285750" marR="0" lvl="0" indent="-285750" algn="l" defTabSz="132370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zh-CN" altLang="en-US" sz="2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标准模块支持块中块识别；</a:t>
                      </a:r>
                      <a:endParaRPr lang="en-US" altLang="zh-CN" sz="2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Calibri"/>
                      </a:endParaRPr>
                    </a:p>
                    <a:p>
                      <a:pPr marL="285750" marR="0" lvl="0" indent="-285750" algn="l" defTabSz="132370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zh-CN" altLang="en-US" sz="2200" b="0" i="0" u="none" strike="noStrike" cap="none" spc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外窗、厨房等在插入前根据原型规则做规范性检查提示；</a:t>
                      </a:r>
                      <a:endParaRPr lang="en-US" altLang="zh-CN" sz="2200" b="0" i="0" u="none" strike="noStrike" cap="none" spc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Calibri"/>
                      </a:endParaRPr>
                    </a:p>
                    <a:p>
                      <a:pPr marL="285750" marR="0" lvl="0" indent="-285750" algn="l" defTabSz="132370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zh-CN" altLang="en-US" sz="2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空调考虑冷凝管两侧分布和后排水管。</a:t>
                      </a:r>
                      <a:endParaRPr lang="en-US" altLang="zh-CN" sz="2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Calibri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2370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zh-CN" altLang="en-US" sz="2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需求要点</a:t>
                      </a:r>
                      <a:endParaRPr lang="en-US" altLang="zh-CN" sz="2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Calibri"/>
                      </a:endParaRPr>
                    </a:p>
                    <a:p>
                      <a:pPr marL="342900" marR="0" lvl="0" indent="-342900" algn="l" defTabSz="132370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zh-CN" altLang="en-US" sz="2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同一编号标准外门窗可统一修改；</a:t>
                      </a:r>
                      <a:endParaRPr lang="en-US" altLang="zh-CN" sz="2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Calibri"/>
                      </a:endParaRPr>
                    </a:p>
                    <a:p>
                      <a:pPr marL="342900" marR="0" lvl="0" indent="-342900" algn="l" defTabSz="132370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zh-CN" altLang="en-US" sz="2200" b="0" i="0" u="none" strike="noStrike" cap="none" spc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缺少中式门窗原型；</a:t>
                      </a:r>
                      <a:endParaRPr lang="en-US" altLang="zh-CN" sz="2200" b="0" i="0" u="none" strike="noStrike" cap="none" spc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Calibri"/>
                      </a:endParaRPr>
                    </a:p>
                    <a:p>
                      <a:pPr marL="342900" marR="0" lvl="0" indent="-342900" algn="l" defTabSz="132370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zh-CN" altLang="en-US" sz="2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门窗大样的表达增加结构线等细节；</a:t>
                      </a:r>
                      <a:endParaRPr lang="en-US" altLang="zh-CN" sz="2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Calibri"/>
                      </a:endParaRPr>
                    </a:p>
                    <a:p>
                      <a:pPr marL="342900" marR="0" lvl="0" indent="-342900" algn="l" defTabSz="132370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zh-CN" altLang="en-US" sz="2200" b="0" i="0" u="none" strike="noStrike" cap="none" spc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楼梯、核心筒、护窗栏杆、电梯、设备平台（空调、新风等）、户型、工程做法及材料做法都可以做标准化模块。</a:t>
                      </a:r>
                      <a:endParaRPr lang="en-US" altLang="zh-CN" sz="2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Calibri"/>
                      </a:endParaRPr>
                    </a:p>
                    <a:p>
                      <a:pPr marL="342900" marR="0" lvl="0" indent="-342900" algn="l" defTabSz="132370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endParaRPr lang="en-US" altLang="zh-CN" sz="2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Calibri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2370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需求要点</a:t>
                      </a:r>
                    </a:p>
                    <a:p>
                      <a:pPr marL="285750" marR="0" lvl="0" indent="-285750" algn="l" defTabSz="1323704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zh-CN" altLang="en-US" sz="2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外窗平面图表达完成面和结构线；</a:t>
                      </a:r>
                      <a:endParaRPr lang="en-US" altLang="zh-CN" sz="2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Calibri"/>
                      </a:endParaRPr>
                    </a:p>
                    <a:p>
                      <a:pPr marL="285750" marR="0" lvl="0" indent="-285750" algn="l" defTabSz="1323704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zh-CN" altLang="en-US" sz="2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空调模块缺少中央空调；</a:t>
                      </a:r>
                      <a:endParaRPr lang="en-US" altLang="zh-CN" sz="2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Calibri"/>
                      </a:endParaRPr>
                    </a:p>
                    <a:p>
                      <a:pPr marL="285750" marR="0" lvl="0" indent="-285750" algn="l" defTabSz="1323704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zh-CN" altLang="en-US" sz="2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缺少有结构墙转角类的厨房 ；</a:t>
                      </a:r>
                      <a:endParaRPr lang="en-US" altLang="zh-CN" sz="2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Calibri"/>
                      </a:endParaRPr>
                    </a:p>
                    <a:p>
                      <a:pPr marL="285750" marR="0" lvl="0" indent="-285750" algn="l" defTabSz="1323704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zh-CN" altLang="en-US" sz="2200" b="0" i="0" u="none" strike="noStrike" cap="none" spc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模块库素材充足</a:t>
                      </a:r>
                      <a:r>
                        <a:rPr lang="zh-CN" altLang="en-US" sz="2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Calibri"/>
                        </a:rPr>
                        <a:t>。</a:t>
                      </a:r>
                      <a:endParaRPr lang="en-US" altLang="zh-CN" sz="2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Calibri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EFD5A42D-FCC7-490F-BC97-8AB1A87DCECB}"/>
              </a:ext>
            </a:extLst>
          </p:cNvPr>
          <p:cNvSpPr/>
          <p:nvPr/>
        </p:nvSpPr>
        <p:spPr>
          <a:xfrm>
            <a:off x="729266" y="281523"/>
            <a:ext cx="6398058" cy="1055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4800" b="1" dirty="0">
                <a:solidFill>
                  <a:schemeClr val="tx1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rPr>
              <a:t>1.6</a:t>
            </a:r>
            <a:r>
              <a:rPr lang="zh-CN" altLang="en-US" sz="4800" b="1" dirty="0">
                <a:solidFill>
                  <a:schemeClr val="tx1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rPr>
              <a:t>  调研总结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DC70BF74-896A-8B47-B37A-068E42C8FB2E}"/>
              </a:ext>
            </a:extLst>
          </p:cNvPr>
          <p:cNvSpPr txBox="1">
            <a:spLocks/>
          </p:cNvSpPr>
          <p:nvPr/>
        </p:nvSpPr>
        <p:spPr>
          <a:xfrm>
            <a:off x="729266" y="958567"/>
            <a:ext cx="22543934" cy="3201871"/>
          </a:xfrm>
          <a:prstGeom prst="rect">
            <a:avLst/>
          </a:prstGeom>
          <a:ln>
            <a:noFill/>
          </a:ln>
        </p:spPr>
        <p:txBody>
          <a:bodyPr lIns="182880" tIns="91440" rIns="182880" bIns="9144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lnSpc>
                <a:spcPct val="200000"/>
              </a:lnSpc>
              <a:spcBef>
                <a:spcPts val="2400"/>
              </a:spcBef>
              <a:buFont typeface="Wingdings" pitchFamily="2" charset="2"/>
              <a:buChar char="n"/>
            </a:pPr>
            <a:r>
              <a:rPr lang="en-US" altLang="zh-CN" sz="32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CAD</a:t>
            </a:r>
            <a:r>
              <a:rPr lang="zh-CN" altLang="en-US" sz="32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设计协同办公平台需求调研</a:t>
            </a:r>
            <a:endParaRPr lang="en-US" altLang="zh-CN" sz="32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需求综述：</a:t>
            </a:r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一期已实现：</a:t>
            </a:r>
            <a:r>
              <a:rPr lang="zh-CN" altLang="en-US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厨卫辅助自动生成、外窗动态模块</a:t>
            </a:r>
            <a:r>
              <a:rPr lang="en-US" altLang="zh-CN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&amp;</a:t>
            </a:r>
            <a:r>
              <a:rPr lang="zh-CN" altLang="en-US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统计，栏杆样式，空调室外机规则</a:t>
            </a: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（已实现）</a:t>
            </a:r>
            <a:endParaRPr lang="en-US" altLang="zh-CN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二期实现：</a:t>
            </a:r>
            <a:r>
              <a:rPr lang="zh-CN" altLang="en-US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标准立面，外墙涂料，屋面瓦</a:t>
            </a:r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新增需求（待核定）：</a:t>
            </a:r>
            <a:r>
              <a:rPr lang="zh-CN" altLang="en-US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各空间一体化模块（阳台、餐厅），</a:t>
            </a:r>
            <a:r>
              <a:rPr lang="zh-CN" altLang="en-US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外窗窗套，预制楼梯，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核心筒</a:t>
            </a:r>
            <a:r>
              <a:rPr lang="zh-CN" altLang="en-US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外窗护栏</a:t>
            </a:r>
            <a:r>
              <a:rPr lang="zh-CN" altLang="en-US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室内楼梯栏杆景观风格模块；</a:t>
            </a:r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194203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>
            <a:extLst>
              <a:ext uri="{FF2B5EF4-FFF2-40B4-BE49-F238E27FC236}">
                <a16:creationId xmlns:a16="http://schemas.microsoft.com/office/drawing/2014/main" id="{88FE632A-7E04-4414-9DDD-9D8345E9E20C}"/>
              </a:ext>
            </a:extLst>
          </p:cNvPr>
          <p:cNvSpPr txBox="1"/>
          <p:nvPr/>
        </p:nvSpPr>
        <p:spPr>
          <a:xfrm>
            <a:off x="461665" y="6813055"/>
            <a:ext cx="1283027" cy="2464946"/>
          </a:xfrm>
          <a:prstGeom prst="rect">
            <a:avLst/>
          </a:prstGeom>
          <a:noFill/>
        </p:spPr>
        <p:txBody>
          <a:bodyPr vert="eaVert" wrap="none" lIns="107021" tIns="53741" rIns="107021" bIns="53741" rtlCol="0">
            <a:spAutoFit/>
          </a:bodyPr>
          <a:lstStyle/>
          <a:p>
            <a:pPr defTabSz="2166494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6933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目录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6D3B23AE-3C1F-480B-BCB0-A9EC4ACB3695}"/>
              </a:ext>
            </a:extLst>
          </p:cNvPr>
          <p:cNvSpPr txBox="1"/>
          <p:nvPr/>
        </p:nvSpPr>
        <p:spPr>
          <a:xfrm>
            <a:off x="239284" y="1440339"/>
            <a:ext cx="1857672" cy="4524805"/>
          </a:xfrm>
          <a:prstGeom prst="rect">
            <a:avLst/>
          </a:prstGeom>
          <a:noFill/>
        </p:spPr>
        <p:txBody>
          <a:bodyPr vert="eaVert" wrap="none" lIns="107021" tIns="53741" rIns="107021" bIns="53741" rtlCol="0">
            <a:spAutoFit/>
          </a:bodyPr>
          <a:lstStyle/>
          <a:p>
            <a:pPr defTabSz="2166494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667" b="1" dirty="0">
                <a:solidFill>
                  <a:srgbClr val="C00000"/>
                </a:solidFill>
                <a:latin typeface="Abadi" panose="020B0604020202020204" pitchFamily="34" charset="0"/>
                <a:ea typeface="华文中宋" panose="02010600040101010101" pitchFamily="2" charset="-122"/>
              </a:rPr>
              <a:t>C</a:t>
            </a:r>
            <a:r>
              <a:rPr lang="en-US" altLang="zh-CN" sz="6933" dirty="0">
                <a:latin typeface="Abadi" panose="020B0604020202020204" pitchFamily="34" charset="0"/>
                <a:ea typeface="华文中宋" panose="02010600040101010101" pitchFamily="2" charset="-122"/>
              </a:rPr>
              <a:t>ONTENTS</a:t>
            </a:r>
            <a:endParaRPr lang="zh-CN" altLang="en-US" sz="6933" dirty="0">
              <a:latin typeface="Abadi" panose="020B0604020202020204" pitchFamily="34" charset="0"/>
              <a:ea typeface="华文中宋" panose="0201060004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2275701" y="31"/>
            <a:ext cx="0" cy="13551480"/>
          </a:xfrm>
          <a:prstGeom prst="line">
            <a:avLst/>
          </a:prstGeom>
          <a:solidFill>
            <a:schemeClr val="accent1"/>
          </a:solidFill>
          <a:ln w="117475" cap="flat" cmpd="sng" algn="ctr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16200000" scaled="1"/>
              <a:tileRect/>
            </a:gra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文本框 16"/>
          <p:cNvSpPr txBox="1"/>
          <p:nvPr/>
        </p:nvSpPr>
        <p:spPr>
          <a:xfrm>
            <a:off x="8351573" y="5052972"/>
            <a:ext cx="9217024" cy="929206"/>
          </a:xfrm>
          <a:prstGeom prst="rect">
            <a:avLst/>
          </a:prstGeom>
          <a:noFill/>
        </p:spPr>
        <p:txBody>
          <a:bodyPr wrap="square" lIns="107021" tIns="53741" rIns="107021" bIns="53741" rtlCol="0">
            <a:spAutoFit/>
          </a:bodyPr>
          <a:lstStyle/>
          <a:p>
            <a:pPr marL="669016" indent="-669016" defTabSz="2166494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zh-CN" altLang="en-US" sz="5333" dirty="0">
                <a:ln w="0"/>
                <a:solidFill>
                  <a:schemeClr val="bg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项目背景   </a:t>
            </a:r>
            <a:r>
              <a:rPr lang="zh-CN" altLang="en-US" sz="4267" dirty="0">
                <a:ln w="0"/>
                <a:solidFill>
                  <a:schemeClr val="bg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需求</a:t>
            </a:r>
            <a:r>
              <a:rPr lang="en-US" altLang="zh-CN" sz="4267" dirty="0">
                <a:ln w="0"/>
                <a:solidFill>
                  <a:schemeClr val="bg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4267" dirty="0">
                <a:ln w="0"/>
                <a:solidFill>
                  <a:schemeClr val="bg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en-US" altLang="zh-CN" sz="3200" dirty="0">
              <a:ln w="0"/>
              <a:solidFill>
                <a:schemeClr val="bg1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351573" y="8264636"/>
            <a:ext cx="9217024" cy="929206"/>
          </a:xfrm>
          <a:prstGeom prst="rect">
            <a:avLst/>
          </a:prstGeom>
          <a:noFill/>
        </p:spPr>
        <p:txBody>
          <a:bodyPr wrap="square" lIns="107021" tIns="53741" rIns="107021" bIns="53741" rtlCol="0">
            <a:spAutoFit/>
          </a:bodyPr>
          <a:lstStyle/>
          <a:p>
            <a:pPr marL="669016" indent="-669016" defTabSz="2166494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zh-CN" altLang="en-US" sz="5333" dirty="0">
                <a:ln w="0"/>
                <a:solidFill>
                  <a:schemeClr val="bg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后续计划    </a:t>
            </a:r>
            <a:r>
              <a:rPr lang="zh-CN" altLang="en-US" sz="4270" dirty="0">
                <a:ln w="0"/>
                <a:solidFill>
                  <a:schemeClr val="bg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进展</a:t>
            </a:r>
            <a:r>
              <a:rPr lang="en-US" altLang="zh-CN" sz="4270" dirty="0">
                <a:ln w="0"/>
                <a:solidFill>
                  <a:schemeClr val="bg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4270" dirty="0">
                <a:ln w="0"/>
                <a:solidFill>
                  <a:schemeClr val="bg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计划</a:t>
            </a:r>
            <a:endParaRPr lang="en-US" altLang="zh-CN" sz="4270" dirty="0">
              <a:ln w="0"/>
              <a:solidFill>
                <a:schemeClr val="bg1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6"/>
          <p:cNvSpPr txBox="1"/>
          <p:nvPr/>
        </p:nvSpPr>
        <p:spPr>
          <a:xfrm>
            <a:off x="8351573" y="6658804"/>
            <a:ext cx="9217024" cy="929206"/>
          </a:xfrm>
          <a:prstGeom prst="rect">
            <a:avLst/>
          </a:prstGeom>
          <a:noFill/>
        </p:spPr>
        <p:txBody>
          <a:bodyPr wrap="square" lIns="107021" tIns="53741" rIns="107021" bIns="53741" rtlCol="0">
            <a:spAutoFit/>
          </a:bodyPr>
          <a:lstStyle/>
          <a:p>
            <a:pPr marL="669016" indent="-669016" defTabSz="2166494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zh-CN" altLang="en-US" sz="5333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项目方案   </a:t>
            </a:r>
            <a:r>
              <a:rPr lang="zh-CN" altLang="en-US" sz="4267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蓝图</a:t>
            </a:r>
            <a:r>
              <a:rPr lang="en-US" altLang="zh-CN" sz="4267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4267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原型</a:t>
            </a:r>
            <a:endParaRPr lang="en-US" altLang="zh-CN" sz="4267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5859822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30182</TotalTime>
  <Words>2690</Words>
  <Application>Microsoft Macintosh PowerPoint</Application>
  <PresentationFormat>自定义</PresentationFormat>
  <Paragraphs>423</Paragraphs>
  <Slides>21</Slides>
  <Notes>17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4" baseType="lpstr">
      <vt:lpstr>方正兰亭纤黑简体</vt:lpstr>
      <vt:lpstr>华文中宋</vt:lpstr>
      <vt:lpstr>微软雅黑</vt:lpstr>
      <vt:lpstr>微软雅黑</vt:lpstr>
      <vt:lpstr>微软雅黑 Light</vt:lpstr>
      <vt:lpstr>Abadi</vt:lpstr>
      <vt:lpstr>Arial</vt:lpstr>
      <vt:lpstr>Helvetica Neue</vt:lpstr>
      <vt:lpstr>Helvetica Neue Light</vt:lpstr>
      <vt:lpstr>Helvetica Neue Medium</vt:lpstr>
      <vt:lpstr>Wingdings</vt:lpstr>
      <vt:lpstr>White</vt:lpstr>
      <vt:lpstr>Worksheet</vt:lpstr>
      <vt:lpstr>设计协同办公平台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CQ78.赵阳</dc:creator>
  <cp:lastModifiedBy>cs268</cp:lastModifiedBy>
  <cp:revision>771</cp:revision>
  <cp:lastPrinted>2019-09-17T12:30:39Z</cp:lastPrinted>
  <dcterms:modified xsi:type="dcterms:W3CDTF">2019-09-17T14:52:10Z</dcterms:modified>
</cp:coreProperties>
</file>